
<file path=[Content_Types].xml><?xml version="1.0" encoding="utf-8"?>
<Types xmlns="http://schemas.openxmlformats.org/package/2006/content-types">
  <Override PartName="/ppt/slides/slide45.xml" ContentType="application/vnd.openxmlformats-officedocument.presentationml.slide+xml"/>
  <Override PartName="/ppt/slides/slide18.xml" ContentType="application/vnd.openxmlformats-officedocument.presentationml.slide+xml"/>
  <Override PartName="/ppt/slides/slide9.xml" ContentType="application/vnd.openxmlformats-officedocument.presentationml.slide+xml"/>
  <Override PartName="/ppt/slides/slide41.xml" ContentType="application/vnd.openxmlformats-officedocument.presentationml.slide+xml"/>
  <Override PartName="/ppt/slides/slide14.xml" ContentType="application/vnd.openxmlformats-officedocument.presentationml.slide+xml"/>
  <Default Extension="rels" ContentType="application/vnd.openxmlformats-package.relationships+xml"/>
  <Override PartName="/ppt/slides/slide5.xml" ContentType="application/vnd.openxmlformats-officedocument.presentationml.slide+xml"/>
  <Override PartName="/ppt/slides/slide38.xml" ContentType="application/vnd.openxmlformats-officedocument.presentationml.slide+xml"/>
  <Override PartName="/ppt/slides/slide10.xml" ContentType="application/vnd.openxmlformats-officedocument.presentationml.slide+xml"/>
  <Default Extension="jpeg" ContentType="image/jpeg"/>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Override PartName="/ppt/handoutMasters/handoutMaster1.xml" ContentType="application/vnd.openxmlformats-officedocument.presentationml.handoutMaster+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Override PartName="/ppt/slides/slide46.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42.xml" ContentType="application/vnd.openxmlformats-officedocument.presentationml.slide+xml"/>
  <Override PartName="/ppt/slides/slide50.xml" ContentType="application/vnd.openxmlformats-officedocument.presentationml.slide+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theme/theme3.xml" ContentType="application/vnd.openxmlformats-officedocument.theme+xml"/>
  <Override PartName="/ppt/slides/slide23.xml" ContentType="application/vnd.openxmlformats-officedocument.presentationml.slide+xml"/>
  <Override PartName="/ppt/slides/slide31.xml" ContentType="application/vnd.openxmlformats-officedocument.presentationml.slide+xml"/>
  <Override PartName="/ppt/slides/slide47.xml" ContentType="application/vnd.openxmlformats-officedocument.presentationml.slide+xml"/>
  <Override PartName="/ppt/slides/slide43.xml" ContentType="application/vnd.openxmlformats-officedocument.presentationml.slide+xml"/>
  <Override PartName="/ppt/slides/slide51.xml" ContentType="application/vnd.openxmlformats-officedocument.presentationml.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s/slide24.xml" ContentType="application/vnd.openxmlformats-officedocument.presentationml.slide+xml"/>
  <Override PartName="/ppt/slides/slide32.xml" ContentType="application/vnd.openxmlformats-officedocument.presentationml.slide+xml"/>
  <Override PartName="/ppt/slides/slide48.xml" ContentType="application/vnd.openxmlformats-officedocument.presentationml.slide+xml"/>
  <Override PartName="/ppt/slides/slide20.xml" ContentType="application/vnd.openxmlformats-officedocument.presentationml.slide+xml"/>
  <Override PartName="/ppt/slides/slide44.xml" ContentType="application/vnd.openxmlformats-officedocument.presentationml.slide+xml"/>
  <Override PartName="/ppt/slides/slide52.xml" ContentType="application/vnd.openxmlformats-officedocument.presentationml.slide+xml"/>
  <Override PartName="/ppt/slides/slide17.xml" ContentType="application/vnd.openxmlformats-officedocument.presentationml.slide+xml"/>
  <Override PartName="/ppt/notesSlides/notesSlide3.xml" ContentType="application/vnd.openxmlformats-officedocument.presentationml.notesSlide+xml"/>
  <Default Extension="wdp" ContentType="image/vnd.ms-photo"/>
  <Override PartName="/ppt/slides/slide8.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slides/slide49.xml" ContentType="application/vnd.openxmlformats-officedocument.presentationml.slide+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p:sldMasterIdLst>
    <p:sldMasterId r:id="rId1"/>
  </p:sldMasterIdLst>
  <p:notesMasterIdLst>
    <p:notesMasterId r:id="rId54"/>
  </p:notesMasterIdLst>
  <p:handoutMasterIdLst>
    <p:handoutMasterId r:id="rId55"/>
  </p:handoutMasterIdLst>
  <p:sldIdLst>
    <p:sldId id="968" r:id="rId2"/>
    <p:sldId id="982" r:id="rId3"/>
    <p:sldId id="779" r:id="rId4"/>
    <p:sldId id="980" r:id="rId5"/>
    <p:sldId id="872" r:id="rId6"/>
    <p:sldId id="916" r:id="rId7"/>
    <p:sldId id="762" r:id="rId8"/>
    <p:sldId id="914" r:id="rId9"/>
    <p:sldId id="970" r:id="rId10"/>
    <p:sldId id="972" r:id="rId11"/>
    <p:sldId id="973" r:id="rId12"/>
    <p:sldId id="974" r:id="rId13"/>
    <p:sldId id="975" r:id="rId14"/>
    <p:sldId id="977" r:id="rId15"/>
    <p:sldId id="976" r:id="rId16"/>
    <p:sldId id="983" r:id="rId17"/>
    <p:sldId id="984" r:id="rId18"/>
    <p:sldId id="985" r:id="rId19"/>
    <p:sldId id="986" r:id="rId20"/>
    <p:sldId id="987" r:id="rId21"/>
    <p:sldId id="988" r:id="rId22"/>
    <p:sldId id="989" r:id="rId23"/>
    <p:sldId id="990" r:id="rId24"/>
    <p:sldId id="991" r:id="rId25"/>
    <p:sldId id="992" r:id="rId26"/>
    <p:sldId id="993" r:id="rId27"/>
    <p:sldId id="994" r:id="rId28"/>
    <p:sldId id="995" r:id="rId29"/>
    <p:sldId id="996" r:id="rId30"/>
    <p:sldId id="997" r:id="rId31"/>
    <p:sldId id="998" r:id="rId32"/>
    <p:sldId id="999" r:id="rId33"/>
    <p:sldId id="1000" r:id="rId34"/>
    <p:sldId id="1001" r:id="rId35"/>
    <p:sldId id="1002" r:id="rId36"/>
    <p:sldId id="1003" r:id="rId37"/>
    <p:sldId id="1004" r:id="rId38"/>
    <p:sldId id="1005" r:id="rId39"/>
    <p:sldId id="1006" r:id="rId40"/>
    <p:sldId id="1007" r:id="rId41"/>
    <p:sldId id="1008" r:id="rId42"/>
    <p:sldId id="1009" r:id="rId43"/>
    <p:sldId id="1010" r:id="rId44"/>
    <p:sldId id="1011" r:id="rId45"/>
    <p:sldId id="971" r:id="rId46"/>
    <p:sldId id="882" r:id="rId47"/>
    <p:sldId id="966" r:id="rId48"/>
    <p:sldId id="981" r:id="rId49"/>
    <p:sldId id="1012" r:id="rId50"/>
    <p:sldId id="1013" r:id="rId51"/>
    <p:sldId id="1014" r:id="rId52"/>
    <p:sldId id="978" r:id="rId5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
      </p:ext>
    </p:extLst>
  </p:showPr>
  <p:clrMru>
    <a:srgbClr val="5F4C86"/>
    <a:srgbClr val="742624"/>
    <a:srgbClr val="4D4A82"/>
    <a:srgbClr val="FFCD2F"/>
  </p:clrMru>
  <p:extLst>
    <p:ext uri="{E76CE94A-603C-4142-B9EB-6D1370010A27}">
      <p14:discardImageEditData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vertBarState="minimized">
    <p:restoredLeft sz="19118" autoAdjust="0"/>
    <p:restoredTop sz="99247" autoAdjust="0"/>
  </p:normalViewPr>
  <p:slideViewPr>
    <p:cSldViewPr snapToGrid="0">
      <p:cViewPr>
        <p:scale>
          <a:sx n="150" d="100"/>
          <a:sy n="150" d="100"/>
        </p:scale>
        <p:origin x="-1248" y="-200"/>
      </p:cViewPr>
      <p:guideLst>
        <p:guide orient="horz" pos="2160"/>
        <p:guide pos="2880"/>
      </p:guideLst>
    </p:cSldViewPr>
  </p:slideViewPr>
  <p:outlineViewPr>
    <p:cViewPr>
      <p:scale>
        <a:sx n="33" d="100"/>
        <a:sy n="33" d="100"/>
      </p:scale>
      <p:origin x="48" y="3378"/>
    </p:cViewPr>
  </p:outlineViewPr>
  <p:notesTextViewPr>
    <p:cViewPr>
      <p:scale>
        <a:sx n="100" d="100"/>
        <a:sy n="100" d="100"/>
      </p:scale>
      <p:origin x="0" y="0"/>
    </p:cViewPr>
  </p:notesTextViewPr>
  <p:sorterViewPr>
    <p:cViewPr>
      <p:scale>
        <a:sx n="67" d="100"/>
        <a:sy n="67" d="100"/>
      </p:scale>
      <p:origin x="0" y="0"/>
    </p:cViewPr>
  </p:sorterViewPr>
  <p:notesViewPr>
    <p:cSldViewPr>
      <p:cViewPr varScale="1">
        <p:scale>
          <a:sx n="63" d="100"/>
          <a:sy n="63" d="100"/>
        </p:scale>
        <p:origin x="-2502"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interSettings" Target="printerSettings/printerSettings1.bin"/><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r>
              <a:rPr lang="en-US" dirty="0" smtClean="0"/>
              <a:t>core introduction</a:t>
            </a:r>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9B01EAD8-5BA7-4BC7-A097-B4DEA2A75F3A}" type="datetimeFigureOut">
              <a:rPr lang="en-US" smtClean="0"/>
              <a:pPr/>
              <a:t>7/31/13</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ACB3A4D3-A40E-4531-BF0D-61A92DCE7BB7}"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022235200"/>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dirty="0" smtClean="0"/>
              <a:t>core introduction</a:t>
            </a:r>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ED3390C-8482-4BF2-9274-8C8CB2687971}" type="datetimeFigureOut">
              <a:rPr lang="en-US" smtClean="0"/>
              <a:pPr/>
              <a:t>7/31/13</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427DB08-0A4E-4A1A-BC4E-F210E4599E2B}"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200492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idx="10"/>
          </p:nvPr>
        </p:nvSpPr>
        <p:spPr/>
        <p:txBody>
          <a:bodyPr/>
          <a:lstStyle/>
          <a:p>
            <a:fld id="{3C76ADF1-CB48-4830-B95B-C657E9FD528A}"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427DB08-0A4E-4A1A-BC4E-F210E4599E2B}" type="slidenum">
              <a:rPr lang="en-US" smtClean="0"/>
              <a:pPr/>
              <a:t>3</a:t>
            </a:fld>
            <a:endParaRPr lang="en-US"/>
          </a:p>
        </p:txBody>
      </p:sp>
      <p:sp>
        <p:nvSpPr>
          <p:cNvPr id="5" name="Header Placeholder 4"/>
          <p:cNvSpPr>
            <a:spLocks noGrp="1"/>
          </p:cNvSpPr>
          <p:nvPr>
            <p:ph type="hdr" sz="quarter" idx="11"/>
          </p:nvPr>
        </p:nvSpPr>
        <p:spPr/>
        <p:txBody>
          <a:bodyPr/>
          <a:lstStyle/>
          <a:p>
            <a:r>
              <a:rPr lang="en-US" smtClean="0"/>
              <a:t>core introduction</a:t>
            </a:r>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411620365"/>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latin typeface="Arial Rounded MT Bold" pitchFamily="34" charset="0"/>
              </a:rPr>
              <a:t>Extracts</a:t>
            </a:r>
            <a:r>
              <a:rPr lang="en-US" sz="1200" dirty="0" smtClean="0">
                <a:latin typeface="Arial Rounded MT Bold" pitchFamily="34" charset="0"/>
              </a:rPr>
              <a:t> (Hot or Cold Brew)</a:t>
            </a:r>
          </a:p>
          <a:p>
            <a:r>
              <a:rPr lang="en-US" sz="1200" dirty="0" smtClean="0">
                <a:latin typeface="Arial Rounded MT Bold" pitchFamily="34" charset="0"/>
              </a:rPr>
              <a:t>Coffee Extracts</a:t>
            </a:r>
          </a:p>
          <a:p>
            <a:r>
              <a:rPr lang="en-US" sz="1200" dirty="0" smtClean="0">
                <a:latin typeface="Arial Rounded MT Bold" pitchFamily="34" charset="0"/>
              </a:rPr>
              <a:t>Tea Extracts</a:t>
            </a:r>
          </a:p>
          <a:p>
            <a:r>
              <a:rPr lang="en-US" sz="1200" dirty="0" smtClean="0">
                <a:latin typeface="Arial Rounded MT Bold" pitchFamily="34" charset="0"/>
              </a:rPr>
              <a:t>Botanical Extracts</a:t>
            </a:r>
          </a:p>
          <a:p>
            <a:endParaRPr lang="en-US" dirty="0" smtClean="0"/>
          </a:p>
          <a:p>
            <a:r>
              <a:rPr lang="en-US" sz="1200" b="1" dirty="0" smtClean="0">
                <a:latin typeface="Arial Rounded MT Bold" pitchFamily="34" charset="0"/>
              </a:rPr>
              <a:t>Flavor Ingredients</a:t>
            </a:r>
            <a:endParaRPr lang="en-US" sz="1200" dirty="0" smtClean="0">
              <a:latin typeface="Arial Rounded MT Bold" pitchFamily="34" charset="0"/>
            </a:endParaRPr>
          </a:p>
          <a:p>
            <a:r>
              <a:rPr lang="en-US" sz="1200" dirty="0" smtClean="0">
                <a:latin typeface="Arial Rounded MT Bold" pitchFamily="34" charset="0"/>
              </a:rPr>
              <a:t>Coffee Concentrates/Tea Concentrates</a:t>
            </a:r>
          </a:p>
          <a:p>
            <a:r>
              <a:rPr lang="en-US" sz="1200" dirty="0" smtClean="0">
                <a:latin typeface="Arial Rounded MT Bold" pitchFamily="34" charset="0"/>
              </a:rPr>
              <a:t>Flavor Bases</a:t>
            </a:r>
          </a:p>
          <a:p>
            <a:r>
              <a:rPr lang="en-US" sz="1200" dirty="0" smtClean="0">
                <a:latin typeface="Arial Rounded MT Bold" pitchFamily="34" charset="0"/>
              </a:rPr>
              <a:t>Variegates</a:t>
            </a:r>
          </a:p>
          <a:p>
            <a:r>
              <a:rPr lang="en-US" sz="1200" dirty="0" smtClean="0">
                <a:latin typeface="Arial Rounded MT Bold" pitchFamily="34" charset="0"/>
              </a:rPr>
              <a:t>Toppings / Drizzles</a:t>
            </a:r>
          </a:p>
          <a:p>
            <a:r>
              <a:rPr lang="en-US" sz="1200" dirty="0" smtClean="0">
                <a:latin typeface="Arial Rounded MT Bold" pitchFamily="34" charset="0"/>
              </a:rPr>
              <a:t>Syrups</a:t>
            </a:r>
          </a:p>
          <a:p>
            <a:endParaRPr lang="en-US" dirty="0"/>
          </a:p>
        </p:txBody>
      </p:sp>
      <p:sp>
        <p:nvSpPr>
          <p:cNvPr id="4" name="Header Placeholder 3"/>
          <p:cNvSpPr>
            <a:spLocks noGrp="1"/>
          </p:cNvSpPr>
          <p:nvPr>
            <p:ph type="hdr" sz="quarter" idx="10"/>
          </p:nvPr>
        </p:nvSpPr>
        <p:spPr/>
        <p:txBody>
          <a:bodyPr/>
          <a:lstStyle/>
          <a:p>
            <a:r>
              <a:rPr lang="en-US" smtClean="0"/>
              <a:t>core introduction</a:t>
            </a:r>
            <a:endParaRPr lang="en-US"/>
          </a:p>
        </p:txBody>
      </p:sp>
      <p:sp>
        <p:nvSpPr>
          <p:cNvPr id="5" name="Slide Number Placeholder 4"/>
          <p:cNvSpPr>
            <a:spLocks noGrp="1"/>
          </p:cNvSpPr>
          <p:nvPr>
            <p:ph type="sldNum" sz="quarter" idx="11"/>
          </p:nvPr>
        </p:nvSpPr>
        <p:spPr/>
        <p:txBody>
          <a:bodyPr/>
          <a:lstStyle/>
          <a:p>
            <a:fld id="{D427DB08-0A4E-4A1A-BC4E-F210E4599E2B}" type="slidenum">
              <a:rPr lang="en-US" smtClean="0"/>
              <a:pPr/>
              <a:t>8</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338596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ustom Layout">
    <p:spTree>
      <p:nvGrpSpPr>
        <p:cNvPr id="1" name=""/>
        <p:cNvGrpSpPr/>
        <p:nvPr/>
      </p:nvGrpSpPr>
      <p:grpSpPr>
        <a:xfrm>
          <a:off x="0" y="0"/>
          <a:ext cx="0" cy="0"/>
          <a:chOff x="0" y="0"/>
          <a:chExt cx="0" cy="0"/>
        </a:xfrm>
      </p:grpSpPr>
      <p:sp>
        <p:nvSpPr>
          <p:cNvPr id="3" name="Rectangle 2"/>
          <p:cNvSpPr/>
          <p:nvPr userDrawn="1"/>
        </p:nvSpPr>
        <p:spPr>
          <a:xfrm>
            <a:off x="1261018" y="6019800"/>
            <a:ext cx="7882982" cy="838200"/>
          </a:xfrm>
          <a:prstGeom prst="rect">
            <a:avLst/>
          </a:prstGeom>
          <a:gradFill flip="none" rotWithShape="1">
            <a:gsLst>
              <a:gs pos="0">
                <a:schemeClr val="tx2">
                  <a:lumMod val="50000"/>
                </a:schemeClr>
              </a:gs>
              <a:gs pos="48000">
                <a:schemeClr val="accent1">
                  <a:tint val="44500"/>
                  <a:satMod val="160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a:gsLst>
                  <a:gs pos="0">
                    <a:schemeClr val="accent1">
                      <a:tint val="66000"/>
                      <a:satMod val="160000"/>
                    </a:schemeClr>
                  </a:gs>
                  <a:gs pos="42000">
                    <a:schemeClr val="accent1">
                      <a:tint val="44500"/>
                      <a:satMod val="160000"/>
                    </a:schemeClr>
                  </a:gs>
                  <a:gs pos="100000">
                    <a:schemeClr val="accent1">
                      <a:tint val="23500"/>
                      <a:satMod val="160000"/>
                    </a:schemeClr>
                  </a:gs>
                </a:gsLst>
                <a:lin ang="5400000" scaled="0"/>
              </a:gradFill>
            </a:endParaRPr>
          </a:p>
        </p:txBody>
      </p:sp>
      <p:pic>
        <p:nvPicPr>
          <p:cNvPr id="2" name="Picture 1"/>
          <p:cNvPicPr>
            <a:picLocks noChangeAspect="1"/>
          </p:cNvPicPr>
          <p:nvPr userDrawn="1"/>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718" y="6019800"/>
            <a:ext cx="1257300" cy="838200"/>
          </a:xfrm>
          <a:prstGeom prst="rect">
            <a:avLst/>
          </a:prstGeom>
        </p:spPr>
      </p:pic>
      <p:pic>
        <p:nvPicPr>
          <p:cNvPr id="4" name="9bf51ff7-1d12-4951-ace5-2098b3e005d2" descr="1231589F-88CE-4ACA-90B2-0EE648EACE95@sndcoffee"/>
          <p:cNvPicPr>
            <a:picLocks noChangeAspect="1" noChangeArrowheads="1"/>
          </p:cNvPicPr>
          <p:nvPr userDrawn="1"/>
        </p:nvPicPr>
        <p:blipFill>
          <a:blip r:embed="rId3"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899226" y="6162675"/>
            <a:ext cx="1510974" cy="55245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643752342"/>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r:id="rId1"/>
    <p:sldLayoutId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Arial Rounded MT Bold"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Rounded MT Bold"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Rounded MT Bold"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Rounded MT Bold"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Rounded MT Bold"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Rounded MT Bold"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 Id="rId3" Type="http://schemas.openxmlformats.org/officeDocument/2006/relationships/image" Target="../media/image2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eg"/></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jpeg"/><Relationship Id="rId5"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5" Type="http://schemas.openxmlformats.org/officeDocument/2006/relationships/image" Target="../media/image50.png"/><Relationship Id="rId6" Type="http://schemas.openxmlformats.org/officeDocument/2006/relationships/image" Target="../media/image51.jpeg"/><Relationship Id="rId7"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image" Target="../media/image47.jpeg"/></Relationships>
</file>

<file path=ppt/slides/_rels/slide33.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5.jpeg"/><Relationship Id="rId1" Type="http://schemas.openxmlformats.org/officeDocument/2006/relationships/slideLayout" Target="../slideLayouts/slideLayout2.xml"/><Relationship Id="rId2" Type="http://schemas.openxmlformats.org/officeDocument/2006/relationships/image" Target="../media/image53.jpeg"/></Relationships>
</file>

<file path=ppt/slides/_rels/slide34.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jpeg"/><Relationship Id="rId1" Type="http://schemas.openxmlformats.org/officeDocument/2006/relationships/slideLayout" Target="../slideLayouts/slideLayout2.xml"/><Relationship Id="rId2" Type="http://schemas.openxmlformats.org/officeDocument/2006/relationships/image" Target="../media/image5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jpeg"/><Relationship Id="rId3" Type="http://schemas.openxmlformats.org/officeDocument/2006/relationships/image" Target="../media/image63.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jpeg"/></Relationships>
</file>

<file path=ppt/slides/_rels/slide4.xml.rels><?xml version="1.0" encoding="UTF-8" standalone="yes"?>
<Relationships xmlns="http://schemas.openxmlformats.org/package/2006/relationships"><Relationship Id="rId11" Type="http://schemas.microsoft.com/office/2007/relationships/hdphoto" Target="../media/hdphoto1.wdp"/><Relationship Id="rId12" Type="http://schemas.openxmlformats.org/officeDocument/2006/relationships/hyperlink" Target="http://www.rutters.com/index.html" TargetMode="External"/><Relationship Id="rId13"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hyperlink" Target="http://www.cumberlandfarms.com/default.aspx" TargetMode="External"/><Relationship Id="rId4" Type="http://schemas.openxmlformats.org/officeDocument/2006/relationships/image" Target="../media/image7.jpeg"/><Relationship Id="rId5" Type="http://schemas.openxmlformats.org/officeDocument/2006/relationships/hyperlink" Target="http://www.kroger.com/" TargetMode="External"/><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hyperlink" Target="http://www.google.com/url?sa=i&amp;rct=j&amp;q=holiday+station+stores&amp;source=images&amp;cd=&amp;cad=rja&amp;docid=1LtvXsBBQT87mM&amp;tbnid=KVkvwRbaDxseWM:&amp;ved=0CAUQjRw&amp;url=http://www.minnesotapga.com/assistants/archive.php&amp;ei=z1tcUZXwL4T69gSQqoGQAQ&amp;bvm=bv.44697112,d.eWU&amp;psig=AFQjCNHpscNVkRBEjP8HYLZwCTh31RHQqw&amp;ust=1365093695677721" TargetMode="External"/><Relationship Id="rId10"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jpeg"/><Relationship Id="rId3" Type="http://schemas.openxmlformats.org/officeDocument/2006/relationships/image" Target="../media/image67.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 Id="rId3"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72.jpeg"/><Relationship Id="rId4" Type="http://schemas.openxmlformats.org/officeDocument/2006/relationships/image" Target="../media/image73.png"/><Relationship Id="rId1" Type="http://schemas.openxmlformats.org/officeDocument/2006/relationships/slideLayout" Target="../slideLayouts/slideLayout2.xml"/><Relationship Id="rId2" Type="http://schemas.openxmlformats.org/officeDocument/2006/relationships/image" Target="../media/image71.jpeg"/></Relationships>
</file>

<file path=ppt/slides/_rels/slide47.xml.rels><?xml version="1.0" encoding="UTF-8" standalone="yes"?>
<Relationships xmlns="http://schemas.openxmlformats.org/package/2006/relationships"><Relationship Id="rId3" Type="http://schemas.openxmlformats.org/officeDocument/2006/relationships/image" Target="../media/image75.jpeg"/><Relationship Id="rId4" Type="http://schemas.openxmlformats.org/officeDocument/2006/relationships/image" Target="../media/image76.jpeg"/><Relationship Id="rId5" Type="http://schemas.openxmlformats.org/officeDocument/2006/relationships/image" Target="../media/image77.jpeg"/><Relationship Id="rId6" Type="http://schemas.openxmlformats.org/officeDocument/2006/relationships/image" Target="../media/image78.jpeg"/><Relationship Id="rId7" Type="http://schemas.openxmlformats.org/officeDocument/2006/relationships/image" Target="../media/image79.jpeg"/><Relationship Id="rId1" Type="http://schemas.openxmlformats.org/officeDocument/2006/relationships/slideLayout" Target="../slideLayouts/slideLayout2.xml"/><Relationship Id="rId2" Type="http://schemas.openxmlformats.org/officeDocument/2006/relationships/image" Target="../media/image74.jpeg"/></Relationships>
</file>

<file path=ppt/slides/_rels/slide48.xml.rels><?xml version="1.0" encoding="UTF-8" standalone="yes"?>
<Relationships xmlns="http://schemas.openxmlformats.org/package/2006/relationships"><Relationship Id="rId3" Type="http://schemas.openxmlformats.org/officeDocument/2006/relationships/image" Target="../media/image81.jpeg"/><Relationship Id="rId4" Type="http://schemas.openxmlformats.org/officeDocument/2006/relationships/image" Target="../media/image82.jpeg"/><Relationship Id="rId5" Type="http://schemas.openxmlformats.org/officeDocument/2006/relationships/image" Target="../media/image83.jpeg"/><Relationship Id="rId1" Type="http://schemas.openxmlformats.org/officeDocument/2006/relationships/slideLayout" Target="../slideLayouts/slideLayout2.xml"/><Relationship Id="rId2" Type="http://schemas.openxmlformats.org/officeDocument/2006/relationships/image" Target="../media/image8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png"/></Relationships>
</file>

<file path=ppt/slides/_rels/slide5.xml.rels><?xml version="1.0" encoding="UTF-8" standalone="yes"?>
<Relationships xmlns="http://schemas.openxmlformats.org/package/2006/relationships"><Relationship Id="rId3" Type="http://schemas.openxmlformats.org/officeDocument/2006/relationships/hyperlink" Target="http://www.sqfi.com/" TargetMode="External"/><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 Id="rId3"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3" descr="SD_Jack_PPT.jpg"/>
          <p:cNvPicPr>
            <a:picLocks noChangeAspect="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82" y="0"/>
            <a:ext cx="9144000" cy="68580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5" name="Rectangle 4"/>
          <p:cNvSpPr/>
          <p:nvPr/>
        </p:nvSpPr>
        <p:spPr>
          <a:xfrm>
            <a:off x="-482" y="6648450"/>
            <a:ext cx="9144482" cy="2095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9bf51ff7-1d12-4951-ace5-2098b3e005d2" descr="1231589F-88CE-4ACA-90B2-0EE648EACE95@sndcoffee"/>
          <p:cNvPicPr>
            <a:picLocks noChangeAspect="1" noChangeArrowheads="1"/>
          </p:cNvPicPr>
          <p:nvPr/>
        </p:nvPicPr>
        <p:blipFill>
          <a:blip r:embed="rId4">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895600" y="3505200"/>
            <a:ext cx="3386666" cy="123825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2654540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00" name="Picture 5" descr="S&amp;D Coffee,Fred Taylor visit to Guate. Costa Rica Nov2.gif"/>
          <p:cNvPicPr>
            <a:picLocks noChangeAspect="1"/>
          </p:cNvPicPr>
          <p:nvPr/>
        </p:nvPicPr>
        <p:blipFill rotWithShape="1">
          <a:blip r:embed="rId2" cstate="email"/>
          <a:srcRect l="7918"/>
          <a:stretch/>
        </p:blipFill>
        <p:spPr bwMode="auto">
          <a:xfrm>
            <a:off x="361244" y="1455739"/>
            <a:ext cx="4201231" cy="3421062"/>
          </a:xfrm>
          <a:prstGeom prst="flowChartDocument">
            <a:avLst/>
          </a:prstGeom>
          <a:noFill/>
          <a:ln w="9525">
            <a:noFill/>
            <a:miter lim="800000"/>
            <a:headEnd/>
            <a:tailEnd/>
          </a:ln>
          <a:effectLst>
            <a:outerShdw blurRad="292100" dist="139700" dir="2700000" algn="t" rotWithShape="0">
              <a:prstClr val="black">
                <a:alpha val="65000"/>
              </a:prstClr>
            </a:outerShdw>
          </a:effectLst>
        </p:spPr>
      </p:pic>
      <p:sp>
        <p:nvSpPr>
          <p:cNvPr id="11267" name="TextBox 6"/>
          <p:cNvSpPr txBox="1">
            <a:spLocks noChangeArrowheads="1"/>
          </p:cNvSpPr>
          <p:nvPr/>
        </p:nvSpPr>
        <p:spPr bwMode="auto">
          <a:xfrm>
            <a:off x="5562600" y="2209800"/>
            <a:ext cx="3157539" cy="1077208"/>
          </a:xfrm>
          <a:prstGeom prst="rect">
            <a:avLst/>
          </a:prstGeom>
          <a:noFill/>
          <a:ln w="9525">
            <a:noFill/>
            <a:miter lim="800000"/>
            <a:headEnd/>
            <a:tailEnd/>
          </a:ln>
        </p:spPr>
        <p:txBody>
          <a:bodyPr wrap="square" lIns="91430" tIns="45715" rIns="91430" bIns="45715">
            <a:spAutoFit/>
          </a:bodyPr>
          <a:lstStyle/>
          <a:p>
            <a:r>
              <a:rPr lang="en-US" sz="1600" dirty="0">
                <a:cs typeface="Arial" pitchFamily="34" charset="0"/>
              </a:rPr>
              <a:t>S&amp;D travels to and imports directly from </a:t>
            </a:r>
            <a:r>
              <a:rPr lang="en-US" sz="1600" dirty="0" smtClean="0">
                <a:cs typeface="Arial" pitchFamily="34" charset="0"/>
              </a:rPr>
              <a:t>every coffee </a:t>
            </a:r>
            <a:r>
              <a:rPr lang="en-US" sz="1600" dirty="0">
                <a:cs typeface="Arial" pitchFamily="34" charset="0"/>
              </a:rPr>
              <a:t>growing </a:t>
            </a:r>
            <a:r>
              <a:rPr lang="en-US" sz="1600" dirty="0" smtClean="0">
                <a:cs typeface="Arial" pitchFamily="34" charset="0"/>
              </a:rPr>
              <a:t>region </a:t>
            </a:r>
            <a:r>
              <a:rPr lang="en-US" sz="1600" dirty="0">
                <a:cs typeface="Arial" pitchFamily="34" charset="0"/>
              </a:rPr>
              <a:t>around the world including Latin America, Africa, and Asia</a:t>
            </a:r>
          </a:p>
        </p:txBody>
      </p:sp>
      <p:sp>
        <p:nvSpPr>
          <p:cNvPr id="11268" name="TextBox 7"/>
          <p:cNvSpPr txBox="1">
            <a:spLocks noChangeArrowheads="1"/>
          </p:cNvSpPr>
          <p:nvPr/>
        </p:nvSpPr>
        <p:spPr bwMode="auto">
          <a:xfrm>
            <a:off x="609600" y="4876801"/>
            <a:ext cx="3657600" cy="307766"/>
          </a:xfrm>
          <a:prstGeom prst="rect">
            <a:avLst/>
          </a:prstGeom>
          <a:noFill/>
          <a:ln w="9525">
            <a:noFill/>
            <a:miter lim="800000"/>
            <a:headEnd/>
            <a:tailEnd/>
          </a:ln>
        </p:spPr>
        <p:txBody>
          <a:bodyPr lIns="91430" tIns="45715" rIns="91430" bIns="45715">
            <a:spAutoFit/>
          </a:bodyPr>
          <a:lstStyle/>
          <a:p>
            <a:pPr algn="ctr"/>
            <a:r>
              <a:rPr lang="en-US" sz="1400" dirty="0">
                <a:latin typeface="Arial Rounded MT Bold" pitchFamily="34" charset="0"/>
              </a:rPr>
              <a:t>Fred Taylor, Senior Vice President</a:t>
            </a:r>
          </a:p>
        </p:txBody>
      </p:sp>
      <p:sp>
        <p:nvSpPr>
          <p:cNvPr id="6" name="Title 1"/>
          <p:cNvSpPr txBox="1">
            <a:spLocks/>
          </p:cNvSpPr>
          <p:nvPr/>
        </p:nvSpPr>
        <p:spPr bwMode="auto">
          <a:xfrm>
            <a:off x="0" y="79375"/>
            <a:ext cx="9144000" cy="682625"/>
          </a:xfrm>
          <a:prstGeom prst="rect">
            <a:avLst/>
          </a:prstGeom>
        </p:spPr>
        <p:txBody>
          <a:bodyPr vert="horz" lIns="91440" tIns="45720" rIns="91440" bIns="45720" rtlCol="0" anchor="ctr">
            <a:noAutofit/>
          </a:bodyPr>
          <a:lstStyle>
            <a:lvl1pPr defTabSz="914305">
              <a:spcBef>
                <a:spcPct val="0"/>
              </a:spcBef>
              <a:buNone/>
              <a:defRPr sz="4400" b="1">
                <a:latin typeface="Arial Rounded MT Bold" pitchFamily="34" charset="0"/>
                <a:ea typeface="+mj-ea"/>
                <a:cs typeface="+mj-cs"/>
              </a:defRPr>
            </a:lvl1pPr>
          </a:lstStyle>
          <a:p>
            <a:pPr algn="ctr"/>
            <a:r>
              <a:rPr lang="en-US" sz="4000" b="0" dirty="0" smtClean="0">
                <a:latin typeface="+mj-lt"/>
              </a:rPr>
              <a:t>Coffee Countries</a:t>
            </a:r>
            <a:endParaRPr lang="en-US" sz="4000" b="0" dirty="0">
              <a:latin typeface="+mj-lt"/>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3884241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extBox 5"/>
          <p:cNvSpPr txBox="1">
            <a:spLocks noChangeArrowheads="1"/>
          </p:cNvSpPr>
          <p:nvPr/>
        </p:nvSpPr>
        <p:spPr bwMode="auto">
          <a:xfrm>
            <a:off x="5029200" y="1447800"/>
            <a:ext cx="3817080" cy="2431425"/>
          </a:xfrm>
          <a:prstGeom prst="rect">
            <a:avLst/>
          </a:prstGeom>
          <a:noFill/>
          <a:ln w="9525">
            <a:noFill/>
            <a:miter lim="800000"/>
            <a:headEnd/>
            <a:tailEnd/>
          </a:ln>
        </p:spPr>
        <p:txBody>
          <a:bodyPr wrap="square" lIns="91430" tIns="45715" rIns="91430" bIns="45715">
            <a:spAutoFit/>
          </a:bodyPr>
          <a:lstStyle/>
          <a:p>
            <a:r>
              <a:rPr lang="en-US" sz="1600" dirty="0" smtClean="0">
                <a:cs typeface="Arial" pitchFamily="34" charset="0"/>
              </a:rPr>
              <a:t>S&amp;D’s team </a:t>
            </a:r>
            <a:r>
              <a:rPr lang="en-US" sz="1600" dirty="0">
                <a:cs typeface="Arial" pitchFamily="34" charset="0"/>
              </a:rPr>
              <a:t>purchases and cups the coffee, then customizes blends based on:</a:t>
            </a:r>
          </a:p>
          <a:p>
            <a:pPr marL="742950" lvl="1" indent="-285750">
              <a:lnSpc>
                <a:spcPct val="150000"/>
              </a:lnSpc>
              <a:buFont typeface="Arial" pitchFamily="34" charset="0"/>
              <a:buChar char="•"/>
            </a:pPr>
            <a:r>
              <a:rPr lang="en-US" sz="1600" dirty="0">
                <a:cs typeface="Arial" pitchFamily="34" charset="0"/>
              </a:rPr>
              <a:t>  Origin</a:t>
            </a:r>
          </a:p>
          <a:p>
            <a:pPr marL="742950" lvl="1" indent="-285750">
              <a:lnSpc>
                <a:spcPct val="150000"/>
              </a:lnSpc>
              <a:buFont typeface="Arial" pitchFamily="34" charset="0"/>
              <a:buChar char="•"/>
            </a:pPr>
            <a:r>
              <a:rPr lang="en-US" sz="1600" dirty="0">
                <a:cs typeface="Arial" pitchFamily="34" charset="0"/>
              </a:rPr>
              <a:t>  Varietal</a:t>
            </a:r>
          </a:p>
          <a:p>
            <a:pPr marL="742950" lvl="1" indent="-285750">
              <a:lnSpc>
                <a:spcPct val="150000"/>
              </a:lnSpc>
              <a:buFont typeface="Arial" pitchFamily="34" charset="0"/>
              <a:buChar char="•"/>
            </a:pPr>
            <a:r>
              <a:rPr lang="en-US" sz="1600" dirty="0">
                <a:cs typeface="Arial" pitchFamily="34" charset="0"/>
              </a:rPr>
              <a:t>  Grade</a:t>
            </a:r>
          </a:p>
          <a:p>
            <a:pPr marL="742950" lvl="1" indent="-285750">
              <a:lnSpc>
                <a:spcPct val="150000"/>
              </a:lnSpc>
              <a:buFont typeface="Arial" pitchFamily="34" charset="0"/>
              <a:buChar char="•"/>
            </a:pPr>
            <a:r>
              <a:rPr lang="en-US" sz="1600" dirty="0">
                <a:cs typeface="Arial" pitchFamily="34" charset="0"/>
              </a:rPr>
              <a:t>  Roast</a:t>
            </a:r>
          </a:p>
          <a:p>
            <a:pPr marL="742950" lvl="1" indent="-285750">
              <a:lnSpc>
                <a:spcPct val="150000"/>
              </a:lnSpc>
              <a:buFont typeface="Arial" pitchFamily="34" charset="0"/>
              <a:buChar char="•"/>
            </a:pPr>
            <a:r>
              <a:rPr lang="en-US" sz="1600" dirty="0">
                <a:cs typeface="Arial" pitchFamily="34" charset="0"/>
              </a:rPr>
              <a:t>  Flavor, Aroma</a:t>
            </a:r>
          </a:p>
        </p:txBody>
      </p:sp>
      <p:pic>
        <p:nvPicPr>
          <p:cNvPr id="5122" name="Picture 2"/>
          <p:cNvPicPr>
            <a:picLocks noChangeAspect="1" noChangeArrowheads="1"/>
          </p:cNvPicPr>
          <p:nvPr/>
        </p:nvPicPr>
        <p:blipFill>
          <a:blip r:embed="rId2" cstate="email"/>
          <a:srcRect/>
          <a:stretch>
            <a:fillRect/>
          </a:stretch>
        </p:blipFill>
        <p:spPr bwMode="auto">
          <a:xfrm>
            <a:off x="232395" y="1524000"/>
            <a:ext cx="4339606" cy="3416578"/>
          </a:xfrm>
          <a:prstGeom prst="flowChartDocument">
            <a:avLst/>
          </a:prstGeom>
          <a:noFill/>
          <a:ln w="9525">
            <a:noFill/>
            <a:miter lim="800000"/>
            <a:headEnd/>
            <a:tailEnd/>
          </a:ln>
          <a:effectLst>
            <a:outerShdw blurRad="292100" dist="139700" dir="2700000" algn="t" rotWithShape="0">
              <a:prstClr val="black">
                <a:alpha val="65000"/>
              </a:prstClr>
            </a:outerShdw>
          </a:effectLst>
        </p:spPr>
      </p:pic>
      <p:sp>
        <p:nvSpPr>
          <p:cNvPr id="5" name="Title 1"/>
          <p:cNvSpPr txBox="1">
            <a:spLocks/>
          </p:cNvSpPr>
          <p:nvPr/>
        </p:nvSpPr>
        <p:spPr bwMode="auto">
          <a:xfrm>
            <a:off x="0" y="79375"/>
            <a:ext cx="9144000" cy="682625"/>
          </a:xfrm>
          <a:prstGeom prst="rect">
            <a:avLst/>
          </a:prstGeom>
        </p:spPr>
        <p:txBody>
          <a:bodyPr vert="horz" lIns="91440" tIns="45720" rIns="91440" bIns="45720" rtlCol="0" anchor="ctr">
            <a:noAutofit/>
          </a:bodyPr>
          <a:lstStyle>
            <a:lvl1pPr defTabSz="914305">
              <a:spcBef>
                <a:spcPct val="0"/>
              </a:spcBef>
              <a:buNone/>
              <a:defRPr sz="4400" b="1">
                <a:latin typeface="Arial Rounded MT Bold" pitchFamily="34" charset="0"/>
                <a:ea typeface="+mj-ea"/>
                <a:cs typeface="+mj-cs"/>
              </a:defRPr>
            </a:lvl1pPr>
          </a:lstStyle>
          <a:p>
            <a:pPr algn="ctr"/>
            <a:r>
              <a:rPr lang="en-US" sz="4000" b="0" dirty="0" smtClean="0">
                <a:latin typeface="+mj-lt"/>
              </a:rPr>
              <a:t>Science of S&amp;D Coffee &amp; Tea</a:t>
            </a:r>
            <a:endParaRPr lang="en-US" sz="4000" b="0" dirty="0">
              <a:latin typeface="+mj-lt"/>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5319139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196" name="Picture 2"/>
          <p:cNvPicPr>
            <a:picLocks noChangeAspect="1" noChangeArrowheads="1"/>
          </p:cNvPicPr>
          <p:nvPr/>
        </p:nvPicPr>
        <p:blipFill rotWithShape="1">
          <a:blip r:embed="rId2" cstate="email"/>
          <a:srcRect t="14659" b="-187"/>
          <a:stretch/>
        </p:blipFill>
        <p:spPr bwMode="auto">
          <a:xfrm>
            <a:off x="328586" y="1219200"/>
            <a:ext cx="4223658" cy="4503433"/>
          </a:xfrm>
          <a:prstGeom prst="flowChartDocument">
            <a:avLst/>
          </a:prstGeom>
          <a:noFill/>
          <a:ln w="9525">
            <a:noFill/>
            <a:miter lim="800000"/>
            <a:headEnd/>
            <a:tailEnd/>
          </a:ln>
          <a:effectLst>
            <a:outerShdw blurRad="292100" dist="139700" dir="2700000" algn="t" rotWithShape="0">
              <a:prstClr val="black">
                <a:alpha val="65000"/>
              </a:prstClr>
            </a:outerShdw>
          </a:effectLst>
        </p:spPr>
      </p:pic>
      <p:sp>
        <p:nvSpPr>
          <p:cNvPr id="15363" name="TextBox 6"/>
          <p:cNvSpPr txBox="1">
            <a:spLocks noChangeArrowheads="1"/>
          </p:cNvSpPr>
          <p:nvPr/>
        </p:nvSpPr>
        <p:spPr bwMode="auto">
          <a:xfrm>
            <a:off x="5325222" y="1219200"/>
            <a:ext cx="3110400" cy="2585305"/>
          </a:xfrm>
          <a:prstGeom prst="rect">
            <a:avLst/>
          </a:prstGeom>
          <a:noFill/>
          <a:ln w="9525">
            <a:noFill/>
            <a:miter lim="800000"/>
            <a:headEnd/>
            <a:tailEnd/>
          </a:ln>
        </p:spPr>
        <p:txBody>
          <a:bodyPr wrap="square" lIns="91420" tIns="45711" rIns="91420" bIns="45711">
            <a:spAutoFit/>
          </a:bodyPr>
          <a:lstStyle/>
          <a:p>
            <a:r>
              <a:rPr lang="en-US" dirty="0" smtClean="0"/>
              <a:t>S&amp;D </a:t>
            </a:r>
            <a:r>
              <a:rPr lang="en-US" dirty="0"/>
              <a:t>has invested millions in one of the largest roasting facilities in the world  </a:t>
            </a:r>
            <a:r>
              <a:rPr lang="en-US" dirty="0" smtClean="0"/>
              <a:t>750,000  </a:t>
            </a:r>
            <a:r>
              <a:rPr lang="en-US" dirty="0"/>
              <a:t>square </a:t>
            </a:r>
            <a:r>
              <a:rPr lang="en-US" dirty="0" smtClean="0"/>
              <a:t>feet*</a:t>
            </a:r>
            <a:endParaRPr lang="en-US" dirty="0"/>
          </a:p>
          <a:p>
            <a:endParaRPr lang="en-US" b="1" dirty="0"/>
          </a:p>
          <a:p>
            <a:pPr lvl="0"/>
            <a:r>
              <a:rPr lang="en-US" dirty="0" smtClean="0">
                <a:ea typeface="Calibri" pitchFamily="34" charset="0"/>
                <a:cs typeface="Times New Roman" pitchFamily="18" charset="0"/>
              </a:rPr>
              <a:t>Hyper-efficient </a:t>
            </a:r>
            <a:r>
              <a:rPr lang="en-US" dirty="0">
                <a:ea typeface="Calibri" pitchFamily="34" charset="0"/>
                <a:cs typeface="Times New Roman" pitchFamily="18" charset="0"/>
              </a:rPr>
              <a:t>thermal transfer enables higher levels of favorable flavor and aroma volatiles </a:t>
            </a:r>
            <a:endParaRPr lang="en-US" b="1" dirty="0"/>
          </a:p>
        </p:txBody>
      </p:sp>
      <p:sp>
        <p:nvSpPr>
          <p:cNvPr id="15364" name="TextBox 5"/>
          <p:cNvSpPr txBox="1">
            <a:spLocks noChangeArrowheads="1"/>
          </p:cNvSpPr>
          <p:nvPr/>
        </p:nvSpPr>
        <p:spPr bwMode="auto">
          <a:xfrm>
            <a:off x="5347800" y="5502818"/>
            <a:ext cx="3491400" cy="430869"/>
          </a:xfrm>
          <a:prstGeom prst="rect">
            <a:avLst/>
          </a:prstGeom>
          <a:noFill/>
          <a:ln w="9525">
            <a:noFill/>
            <a:miter lim="800000"/>
            <a:headEnd/>
            <a:tailEnd/>
          </a:ln>
        </p:spPr>
        <p:txBody>
          <a:bodyPr wrap="square" lIns="91420" tIns="45711" rIns="91420" bIns="45711">
            <a:spAutoFit/>
          </a:bodyPr>
          <a:lstStyle/>
          <a:p>
            <a:r>
              <a:rPr lang="en-US" sz="1100" dirty="0"/>
              <a:t>*Inclusive of green coffee storage, staging, roasting, packaging, specialty, and supply</a:t>
            </a:r>
          </a:p>
        </p:txBody>
      </p:sp>
      <p:sp>
        <p:nvSpPr>
          <p:cNvPr id="6" name="Title 1"/>
          <p:cNvSpPr txBox="1">
            <a:spLocks/>
          </p:cNvSpPr>
          <p:nvPr/>
        </p:nvSpPr>
        <p:spPr bwMode="auto">
          <a:xfrm>
            <a:off x="0" y="79375"/>
            <a:ext cx="9144000" cy="682625"/>
          </a:xfrm>
          <a:prstGeom prst="rect">
            <a:avLst/>
          </a:prstGeom>
        </p:spPr>
        <p:txBody>
          <a:bodyPr vert="horz" lIns="91440" tIns="45720" rIns="91440" bIns="45720" rtlCol="0" anchor="ctr">
            <a:noAutofit/>
          </a:bodyPr>
          <a:lstStyle>
            <a:lvl1pPr defTabSz="914305">
              <a:spcBef>
                <a:spcPct val="0"/>
              </a:spcBef>
              <a:buNone/>
              <a:defRPr sz="4400" b="1">
                <a:latin typeface="Arial Rounded MT Bold" pitchFamily="34" charset="0"/>
                <a:ea typeface="+mj-ea"/>
                <a:cs typeface="+mj-cs"/>
              </a:defRPr>
            </a:lvl1pPr>
          </a:lstStyle>
          <a:p>
            <a:pPr algn="ctr"/>
            <a:r>
              <a:rPr lang="en-US" sz="4000" b="0" dirty="0" smtClean="0">
                <a:latin typeface="+mj-lt"/>
              </a:rPr>
              <a:t>Roasting Facility</a:t>
            </a:r>
            <a:endParaRPr lang="en-US" sz="4000" b="0" dirty="0">
              <a:latin typeface="+mj-lt"/>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8920846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457200" y="1632109"/>
            <a:ext cx="3200399" cy="2708424"/>
          </a:xfrm>
          <a:prstGeom prst="rect">
            <a:avLst/>
          </a:prstGeom>
          <a:noFill/>
          <a:ln w="9525">
            <a:noFill/>
            <a:miter lim="800000"/>
            <a:headEnd/>
            <a:tailEnd/>
          </a:ln>
          <a:effectLst/>
        </p:spPr>
        <p:txBody>
          <a:bodyPr vert="horz" wrap="square" lIns="91430" tIns="45715" rIns="91430" bIns="45715" numCol="1" anchor="ctr" anchorCtr="0" compatLnSpc="1">
            <a:prstTxWarp prst="textNoShape">
              <a:avLst/>
            </a:prstTxWarp>
            <a:spAutoFit/>
          </a:bodyPr>
          <a:lstStyle/>
          <a:p>
            <a:pPr defTabSz="914305" eaLnBrk="0"/>
            <a:r>
              <a:rPr lang="en-US" dirty="0" smtClean="0">
                <a:ea typeface="Calibri" pitchFamily="34" charset="0"/>
                <a:cs typeface="Times New Roman" pitchFamily="18" charset="0"/>
              </a:rPr>
              <a:t>Proprietary </a:t>
            </a:r>
            <a:r>
              <a:rPr lang="en-US" dirty="0">
                <a:ea typeface="Calibri" pitchFamily="34" charset="0"/>
                <a:cs typeface="Times New Roman" pitchFamily="18" charset="0"/>
              </a:rPr>
              <a:t>roaster designs and improvements built by S&amp;D engineering </a:t>
            </a:r>
          </a:p>
          <a:p>
            <a:pPr defTabSz="914305" eaLnBrk="0"/>
            <a:endParaRPr lang="en-US" sz="3300" dirty="0"/>
          </a:p>
          <a:p>
            <a:pPr defTabSz="914305" eaLnBrk="0"/>
            <a:r>
              <a:rPr lang="en-US" dirty="0" smtClean="0">
                <a:ea typeface="Calibri" pitchFamily="34" charset="0"/>
                <a:cs typeface="Times New Roman" pitchFamily="18" charset="0"/>
              </a:rPr>
              <a:t>S&amp;D </a:t>
            </a:r>
            <a:r>
              <a:rPr lang="en-US" dirty="0">
                <a:ea typeface="Calibri" pitchFamily="34" charset="0"/>
                <a:cs typeface="Times New Roman" pitchFamily="18" charset="0"/>
              </a:rPr>
              <a:t>has eliminated the “baked,” “ashy,” and “roasty” negative attributes that plague older roasting equipment </a:t>
            </a:r>
          </a:p>
          <a:p>
            <a:pPr defTabSz="914305" eaLnBrk="0">
              <a:buFontTx/>
              <a:buChar char="•"/>
            </a:pPr>
            <a:endParaRPr lang="en-US" sz="1100" dirty="0"/>
          </a:p>
        </p:txBody>
      </p:sp>
      <p:pic>
        <p:nvPicPr>
          <p:cNvPr id="34818" name="Picture 2" descr="F:\  Photos and Graphics\Corporate\Chef Michael Deihl Visit\110414_S&amp;D_BG_097.jpg"/>
          <p:cNvPicPr>
            <a:picLocks noChangeAspect="1" noChangeArrowheads="1"/>
          </p:cNvPicPr>
          <p:nvPr/>
        </p:nvPicPr>
        <p:blipFill rotWithShape="1">
          <a:blip r:embed="rId2" cstate="print"/>
          <a:srcRect r="5573"/>
          <a:stretch/>
        </p:blipFill>
        <p:spPr bwMode="auto">
          <a:xfrm>
            <a:off x="4114800" y="1524000"/>
            <a:ext cx="4634088" cy="3429000"/>
          </a:xfrm>
          <a:prstGeom prst="flowChartDocument">
            <a:avLst/>
          </a:prstGeom>
          <a:noFill/>
          <a:ln w="9525">
            <a:noFill/>
            <a:miter lim="800000"/>
            <a:headEnd/>
            <a:tailEnd/>
          </a:ln>
          <a:effectLst>
            <a:outerShdw blurRad="292100" dist="139700" dir="2700000" algn="t" rotWithShape="0">
              <a:prstClr val="black">
                <a:alpha val="65000"/>
              </a:prstClr>
            </a:outerShdw>
          </a:effectLst>
        </p:spPr>
      </p:pic>
      <p:sp>
        <p:nvSpPr>
          <p:cNvPr id="5" name="Title 1"/>
          <p:cNvSpPr txBox="1">
            <a:spLocks/>
          </p:cNvSpPr>
          <p:nvPr/>
        </p:nvSpPr>
        <p:spPr bwMode="auto">
          <a:xfrm>
            <a:off x="0" y="79375"/>
            <a:ext cx="9144000" cy="682625"/>
          </a:xfrm>
          <a:prstGeom prst="rect">
            <a:avLst/>
          </a:prstGeom>
        </p:spPr>
        <p:txBody>
          <a:bodyPr vert="horz" lIns="91440" tIns="45720" rIns="91440" bIns="45720" rtlCol="0" anchor="ctr">
            <a:noAutofit/>
          </a:bodyPr>
          <a:lstStyle>
            <a:lvl1pPr defTabSz="914305">
              <a:spcBef>
                <a:spcPct val="0"/>
              </a:spcBef>
              <a:buNone/>
              <a:defRPr sz="4400" b="1">
                <a:latin typeface="Arial Rounded MT Bold" pitchFamily="34" charset="0"/>
                <a:ea typeface="+mj-ea"/>
                <a:cs typeface="+mj-cs"/>
              </a:defRPr>
            </a:lvl1pPr>
          </a:lstStyle>
          <a:p>
            <a:pPr algn="ctr"/>
            <a:r>
              <a:rPr lang="en-US" sz="4000" b="0" dirty="0" smtClean="0">
                <a:latin typeface="+mj-lt"/>
              </a:rPr>
              <a:t>Roasting Capability</a:t>
            </a:r>
            <a:endParaRPr lang="en-US" sz="4000" b="0" dirty="0">
              <a:latin typeface="+mj-lt"/>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9117151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7" descr="S&amp;D JUVA ppt title"/>
          <p:cNvPicPr>
            <a:picLocks noChangeAspect="1" noChangeArrowheads="1"/>
          </p:cNvPicPr>
          <p:nvPr/>
        </p:nvPicPr>
        <p:blipFill>
          <a:blip r:embed="rId2" cstate="email">
            <a:clrChange>
              <a:clrFrom>
                <a:srgbClr val="F6F9F1"/>
              </a:clrFrom>
              <a:clrTo>
                <a:srgbClr val="F6F9F1">
                  <a:alpha val="0"/>
                </a:srgbClr>
              </a:clrTo>
            </a:clrChange>
          </a:blip>
          <a:srcRect/>
          <a:stretch>
            <a:fillRect/>
          </a:stretch>
        </p:blipFill>
        <p:spPr bwMode="auto">
          <a:xfrm>
            <a:off x="5954400" y="802164"/>
            <a:ext cx="2073600" cy="1025884"/>
          </a:xfrm>
          <a:prstGeom prst="rect">
            <a:avLst/>
          </a:prstGeom>
          <a:noFill/>
          <a:ln w="9525">
            <a:noFill/>
            <a:miter lim="800000"/>
            <a:headEnd/>
            <a:tailEnd/>
          </a:ln>
        </p:spPr>
      </p:pic>
      <p:sp>
        <p:nvSpPr>
          <p:cNvPr id="6" name="Rectangle 5"/>
          <p:cNvSpPr/>
          <p:nvPr/>
        </p:nvSpPr>
        <p:spPr>
          <a:xfrm>
            <a:off x="355680" y="1078673"/>
            <a:ext cx="5045760" cy="4042918"/>
          </a:xfrm>
          <a:prstGeom prst="rect">
            <a:avLst/>
          </a:prstGeom>
          <a:noFill/>
          <a:effectLst>
            <a:outerShdw blurRad="152400" dist="317500" dir="5400000" sx="90000" sy="-19000" rotWithShape="0">
              <a:prstClr val="black">
                <a:alpha val="15000"/>
              </a:prstClr>
            </a:outerShdw>
          </a:effectLst>
        </p:spPr>
        <p:txBody>
          <a:bodyPr wrap="square" lIns="82058" tIns="41029" rIns="82058" bIns="41029">
            <a:spAutoFit/>
          </a:bodyPr>
          <a:lstStyle/>
          <a:p>
            <a:r>
              <a:rPr lang="en-US" sz="1600" dirty="0">
                <a:cs typeface="Arial" pitchFamily="34" charset="0"/>
              </a:rPr>
              <a:t>We’ve dynamically infused delicious, 100% Arabica coffee beans with the high antioxidant power of the coffee superfruit, creating a new, healthy reason to drink coffee. </a:t>
            </a:r>
          </a:p>
          <a:p>
            <a:pPr>
              <a:spcAft>
                <a:spcPts val="538"/>
              </a:spcAft>
            </a:pPr>
            <a:endParaRPr lang="en-US" sz="1600" dirty="0">
              <a:cs typeface="Arial" pitchFamily="34" charset="0"/>
            </a:endParaRPr>
          </a:p>
          <a:p>
            <a:pPr marL="285750" lvl="1" indent="-285750">
              <a:spcAft>
                <a:spcPts val="538"/>
              </a:spcAft>
              <a:buFont typeface="Arial" pitchFamily="34" charset="0"/>
              <a:buChar char="•"/>
            </a:pPr>
            <a:r>
              <a:rPr lang="en-US" sz="1600" dirty="0">
                <a:cs typeface="Arial" pitchFamily="34" charset="0"/>
              </a:rPr>
              <a:t>Unique,  AOX source derived from the fruit of the coffee berry pulp</a:t>
            </a:r>
          </a:p>
          <a:p>
            <a:pPr marL="285750" lvl="1" indent="-285750">
              <a:spcAft>
                <a:spcPts val="538"/>
              </a:spcAft>
              <a:buFont typeface="Arial" pitchFamily="34" charset="0"/>
              <a:buChar char="•"/>
            </a:pPr>
            <a:r>
              <a:rPr lang="en-US" sz="1600" dirty="0">
                <a:cs typeface="Arial" pitchFamily="34" charset="0"/>
              </a:rPr>
              <a:t>Fortified with vitamins A &amp; E</a:t>
            </a:r>
          </a:p>
          <a:p>
            <a:pPr marL="285750" lvl="1" indent="-285750">
              <a:spcAft>
                <a:spcPts val="538"/>
              </a:spcAft>
              <a:buFont typeface="Arial" pitchFamily="34" charset="0"/>
              <a:buChar char="•"/>
            </a:pPr>
            <a:r>
              <a:rPr lang="en-US" sz="1600" dirty="0">
                <a:cs typeface="Arial" pitchFamily="34" charset="0"/>
              </a:rPr>
              <a:t>Antioxidants values exceeding other superfruits </a:t>
            </a:r>
          </a:p>
          <a:p>
            <a:pPr marL="285750" lvl="1" indent="-285750">
              <a:spcAft>
                <a:spcPts val="538"/>
              </a:spcAft>
              <a:buFont typeface="Arial" pitchFamily="34" charset="0"/>
              <a:buChar char="•"/>
            </a:pPr>
            <a:r>
              <a:rPr lang="en-US" sz="1600" dirty="0">
                <a:cs typeface="Arial" pitchFamily="34" charset="0"/>
              </a:rPr>
              <a:t>Natural source of anti-viral, anti-inflammatory &amp; anti-bacterial properties</a:t>
            </a:r>
          </a:p>
          <a:p>
            <a:pPr marL="285750" lvl="1" indent="-285750">
              <a:spcAft>
                <a:spcPts val="538"/>
              </a:spcAft>
              <a:buFont typeface="Arial" pitchFamily="34" charset="0"/>
              <a:buChar char="•"/>
            </a:pPr>
            <a:r>
              <a:rPr lang="en-US" sz="1600" dirty="0" smtClean="0">
                <a:cs typeface="Arial" pitchFamily="34" charset="0"/>
              </a:rPr>
              <a:t>9 </a:t>
            </a:r>
            <a:r>
              <a:rPr lang="en-US" sz="1600" dirty="0">
                <a:cs typeface="Arial" pitchFamily="34" charset="0"/>
              </a:rPr>
              <a:t>times the AOX power of regular coffee</a:t>
            </a:r>
          </a:p>
          <a:p>
            <a:pPr marL="285750" lvl="1" indent="-285750">
              <a:spcAft>
                <a:spcPts val="538"/>
              </a:spcAft>
              <a:buFont typeface="Arial" pitchFamily="34" charset="0"/>
              <a:buChar char="•"/>
            </a:pPr>
            <a:r>
              <a:rPr lang="en-US" sz="1600" dirty="0">
                <a:cs typeface="Arial" pitchFamily="34" charset="0"/>
              </a:rPr>
              <a:t>Helps to naturally support a healthy immune system</a:t>
            </a:r>
          </a:p>
          <a:p>
            <a:pPr marL="285750" lvl="1" indent="-285750">
              <a:spcAft>
                <a:spcPts val="538"/>
              </a:spcAft>
              <a:buFont typeface="Arial" pitchFamily="34" charset="0"/>
              <a:buChar char="•"/>
            </a:pPr>
            <a:endParaRPr lang="en-US" sz="1600" dirty="0">
              <a:cs typeface="Arial" pitchFamily="34" charset="0"/>
            </a:endParaRPr>
          </a:p>
          <a:p>
            <a:pPr marL="0" lvl="1">
              <a:spcAft>
                <a:spcPts val="538"/>
              </a:spcAft>
            </a:pPr>
            <a:r>
              <a:rPr lang="en-US" sz="1600" dirty="0" smtClean="0">
                <a:cs typeface="Arial" pitchFamily="34" charset="0"/>
              </a:rPr>
              <a:t>Reference the “</a:t>
            </a:r>
            <a:r>
              <a:rPr lang="en-US" sz="1600" dirty="0" err="1" smtClean="0">
                <a:cs typeface="Arial" pitchFamily="34" charset="0"/>
              </a:rPr>
              <a:t>Juva</a:t>
            </a:r>
            <a:r>
              <a:rPr lang="en-US" sz="1600" dirty="0" smtClean="0">
                <a:cs typeface="Arial" pitchFamily="34" charset="0"/>
              </a:rPr>
              <a:t> Roast brochure” for full details.</a:t>
            </a:r>
            <a:endParaRPr lang="en-US" sz="1600" dirty="0">
              <a:cs typeface="Arial" pitchFamily="34" charset="0"/>
            </a:endParaRPr>
          </a:p>
        </p:txBody>
      </p:sp>
      <p:pic>
        <p:nvPicPr>
          <p:cNvPr id="2051" name="Picture 3"/>
          <p:cNvPicPr>
            <a:picLocks noChangeAspect="1" noChangeArrowheads="1"/>
          </p:cNvPicPr>
          <p:nvPr/>
        </p:nvPicPr>
        <p:blipFill>
          <a:blip r:embed="rId3" cstate="email"/>
          <a:srcRect/>
          <a:stretch>
            <a:fillRect/>
          </a:stretch>
        </p:blipFill>
        <p:spPr bwMode="auto">
          <a:xfrm>
            <a:off x="5816160" y="1839073"/>
            <a:ext cx="2488320" cy="3557913"/>
          </a:xfrm>
          <a:prstGeom prst="rect">
            <a:avLst/>
          </a:prstGeom>
          <a:noFill/>
          <a:ln w="9525">
            <a:noFill/>
            <a:miter lim="800000"/>
            <a:headEnd/>
            <a:tailEnd/>
          </a:ln>
          <a:effectLst/>
        </p:spPr>
      </p:pic>
      <p:sp>
        <p:nvSpPr>
          <p:cNvPr id="7" name="Slide Number Placeholder 7"/>
          <p:cNvSpPr txBox="1">
            <a:spLocks/>
          </p:cNvSpPr>
          <p:nvPr/>
        </p:nvSpPr>
        <p:spPr>
          <a:xfrm>
            <a:off x="3048000" y="6320118"/>
            <a:ext cx="2128320" cy="316834"/>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defPPr>
              <a:defRPr lang="en-GB"/>
            </a:defPPr>
            <a:lvl1pPr algn="r" defTabSz="457200" rtl="0" fontAlgn="base" hangingPunct="0">
              <a:lnSpc>
                <a:spcPct val="93000"/>
              </a:lnSpc>
              <a:spcBef>
                <a:spcPct val="0"/>
              </a:spcBef>
              <a:spcAft>
                <a:spcPct val="0"/>
              </a:spcAft>
              <a:buClr>
                <a:srgbClr val="000000"/>
              </a:buClr>
              <a:buSzPct val="100000"/>
              <a:buFont typeface="Times New Roman" pitchFamily="18" charset="0"/>
              <a:defRPr sz="1300" kern="1200">
                <a:solidFill>
                  <a:srgbClr val="898989"/>
                </a:solidFill>
                <a:latin typeface="Calibri" charset="0"/>
                <a:ea typeface="+mn-ea"/>
                <a:cs typeface="+mn-cs"/>
              </a:defRPr>
            </a:lvl1pPr>
            <a:lvl2pPr marL="742950" indent="-285750" algn="l" defTabSz="457200"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2pPr>
            <a:lvl3pPr marL="1143000" indent="-228600" algn="l" defTabSz="457200"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3pPr>
            <a:lvl4pPr marL="1600200" indent="-228600" algn="l" defTabSz="457200"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4pPr>
            <a:lvl5pPr marL="2057400" indent="-228600" algn="l" defTabSz="457200"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fld id="{4D52B840-F032-4502-85AF-3C5ABFE8CD01}" type="slidenum">
              <a:rPr lang="en-US" smtClean="0">
                <a:solidFill>
                  <a:schemeClr val="bg2">
                    <a:lumMod val="75000"/>
                  </a:schemeClr>
                </a:solidFill>
              </a:rPr>
              <a:pPr algn="ctr"/>
              <a:t>14</a:t>
            </a:fld>
            <a:endParaRPr lang="en-US" dirty="0">
              <a:solidFill>
                <a:schemeClr val="bg2">
                  <a:lumMod val="75000"/>
                </a:schemeClr>
              </a:solidFill>
            </a:endParaRPr>
          </a:p>
        </p:txBody>
      </p:sp>
      <p:sp>
        <p:nvSpPr>
          <p:cNvPr id="8" name="Title 1"/>
          <p:cNvSpPr txBox="1">
            <a:spLocks/>
          </p:cNvSpPr>
          <p:nvPr/>
        </p:nvSpPr>
        <p:spPr bwMode="auto">
          <a:xfrm>
            <a:off x="0" y="79375"/>
            <a:ext cx="9144000" cy="682625"/>
          </a:xfrm>
          <a:prstGeom prst="rect">
            <a:avLst/>
          </a:prstGeom>
        </p:spPr>
        <p:txBody>
          <a:bodyPr vert="horz" lIns="91440" tIns="45720" rIns="91440" bIns="45720" rtlCol="0" anchor="ctr">
            <a:noAutofit/>
          </a:bodyPr>
          <a:lstStyle>
            <a:lvl1pPr defTabSz="914305">
              <a:spcBef>
                <a:spcPct val="0"/>
              </a:spcBef>
              <a:buNone/>
              <a:defRPr sz="4400" b="1">
                <a:latin typeface="Arial Rounded MT Bold" pitchFamily="34" charset="0"/>
                <a:ea typeface="+mj-ea"/>
                <a:cs typeface="+mj-cs"/>
              </a:defRPr>
            </a:lvl1pPr>
          </a:lstStyle>
          <a:p>
            <a:pPr algn="ctr"/>
            <a:r>
              <a:rPr lang="en-US" sz="4000" b="0" dirty="0" smtClean="0">
                <a:latin typeface="+mj-lt"/>
              </a:rPr>
              <a:t>Healthy Coffee Choice</a:t>
            </a:r>
            <a:endParaRPr lang="en-US" sz="4000" b="0" dirty="0">
              <a:latin typeface="+mj-lt"/>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5461444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316" name="Picture 3" descr="specialtyslide2.jpg"/>
          <p:cNvPicPr>
            <a:picLocks noChangeAspect="1"/>
          </p:cNvPicPr>
          <p:nvPr/>
        </p:nvPicPr>
        <p:blipFill>
          <a:blip r:embed="rId2" cstate="email"/>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0" y="5140039"/>
            <a:ext cx="9144000" cy="369322"/>
          </a:xfrm>
          <a:prstGeom prst="rect">
            <a:avLst/>
          </a:prstGeom>
          <a:noFill/>
        </p:spPr>
        <p:txBody>
          <a:bodyPr wrap="square" lIns="91430" tIns="45715" rIns="91430" bIns="45715" rtlCol="0">
            <a:spAutoFit/>
          </a:bodyPr>
          <a:lstStyle/>
          <a:p>
            <a:pPr algn="ctr"/>
            <a:r>
              <a:rPr lang="en-US" dirty="0" smtClean="0">
                <a:solidFill>
                  <a:schemeClr val="bg1"/>
                </a:solidFill>
                <a:latin typeface="Arial Rounded MT Bold" pitchFamily="34" charset="0"/>
              </a:rPr>
              <a:t>Roasting Specialty Coffee for over 80 years.  Experts from Seed to Cup…</a:t>
            </a:r>
            <a:endParaRPr lang="en-US" dirty="0">
              <a:solidFill>
                <a:schemeClr val="bg1"/>
              </a:solidFill>
              <a:latin typeface="Arial Rounded MT Bold" pitchFamily="34" charset="0"/>
            </a:endParaRPr>
          </a:p>
        </p:txBody>
      </p:sp>
      <p:sp>
        <p:nvSpPr>
          <p:cNvPr id="6" name="TextBox 5"/>
          <p:cNvSpPr txBox="1"/>
          <p:nvPr/>
        </p:nvSpPr>
        <p:spPr>
          <a:xfrm>
            <a:off x="8373599" y="6194090"/>
            <a:ext cx="334222" cy="483866"/>
          </a:xfrm>
          <a:prstGeom prst="rect">
            <a:avLst/>
          </a:prstGeom>
          <a:noFill/>
        </p:spPr>
        <p:txBody>
          <a:bodyPr wrap="none" lIns="82945" tIns="41473" rIns="82945" bIns="41473" rtlCol="0">
            <a:spAutoFit/>
          </a:bodyPr>
          <a:lstStyle/>
          <a:p>
            <a:r>
              <a:rPr lang="en-US" sz="1300" dirty="0">
                <a:solidFill>
                  <a:schemeClr val="bg1"/>
                </a:solidFill>
                <a:latin typeface="Times New Roman" pitchFamily="18" charset="0"/>
                <a:cs typeface="Times New Roman" pitchFamily="18" charset="0"/>
              </a:rPr>
              <a:t>33</a:t>
            </a:r>
          </a:p>
          <a:p>
            <a:endParaRPr lang="en-US" sz="1300" dirty="0">
              <a:solidFill>
                <a:schemeClr val="bg1"/>
              </a:solidFill>
              <a:latin typeface="Times New Roman" pitchFamily="18" charset="0"/>
              <a:cs typeface="Times New Roman" pitchFamily="18" charset="0"/>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4127392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t="1362"/>
          <a:stretch>
            <a:fillRect/>
          </a:stretch>
        </p:blipFill>
        <p:spPr>
          <a:xfrm>
            <a:off x="2404406" y="228600"/>
            <a:ext cx="4258988" cy="5607356"/>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t="1413"/>
          <a:stretch>
            <a:fillRect/>
          </a:stretch>
        </p:blipFill>
        <p:spPr>
          <a:xfrm>
            <a:off x="2362200" y="204048"/>
            <a:ext cx="4267200" cy="564214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l="1852" r="1852"/>
          <a:stretch>
            <a:fillRect/>
          </a:stretch>
        </p:blipFill>
        <p:spPr>
          <a:xfrm>
            <a:off x="2590800" y="228600"/>
            <a:ext cx="4114800" cy="567901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514600" y="228600"/>
            <a:ext cx="4231092" cy="567359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9bf51ff7-1d12-4951-ace5-2098b3e005d2" descr="1231589F-88CE-4ACA-90B2-0EE648EACE95@sndcoffee"/>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09600" y="474133"/>
            <a:ext cx="1823589" cy="66675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6" name="TextBox 5"/>
          <p:cNvSpPr txBox="1"/>
          <p:nvPr/>
        </p:nvSpPr>
        <p:spPr>
          <a:xfrm>
            <a:off x="491065" y="1642533"/>
            <a:ext cx="8212667" cy="3985706"/>
          </a:xfrm>
          <a:prstGeom prst="rect">
            <a:avLst/>
          </a:prstGeom>
          <a:noFill/>
        </p:spPr>
        <p:txBody>
          <a:bodyPr wrap="square" rtlCol="0">
            <a:spAutoFit/>
          </a:bodyPr>
          <a:lstStyle/>
          <a:p>
            <a:r>
              <a:rPr lang="en-US" sz="1100" dirty="0" smtClean="0"/>
              <a:t>Advent International was established in October 1995 in partnership with Itochu International, Inc. for the purpose of consulting on Itochu's internal operation structure. However, Advent quickly expanded its operations and started consulting for many other corporations as well. Through this experience, we have come to recognize the need that many companies have for outside expertise in supply chain streamlining, financing, marketing, licensing and overall management. With the extensive network of Itochu and the knowledge of Advent, we have found success in consulting, in the investing and distributing of targeted products in many soft and hard good markets. This partnership resulted in the savings of over $5 million from the expenditures in Itochu's internal operations and an increase of over $100 million in net revenues over the last 18 years for our other clients.</a:t>
            </a:r>
          </a:p>
          <a:p>
            <a:endParaRPr lang="en-US" sz="1100" dirty="0" smtClean="0"/>
          </a:p>
          <a:p>
            <a:r>
              <a:rPr lang="en-US" sz="1100" dirty="0" smtClean="0"/>
              <a:t>Our ongoing target corporate clients vary from new start-up companies with unique product lines to larger corporations with current business volumes in excess of $200 million. Our areas of expertise include such diverse fields as establishing the foundation for start-ups, to assisting in market expansion for established major corporations. Toward these ends we utilize our worldwide network of financial institutions, sourcing and manufacturing, foreign and domestic distributors, retail clients and supply chains. We have a proven track record of success for over 18 years with a variety of companies.</a:t>
            </a:r>
          </a:p>
          <a:p>
            <a:endParaRPr lang="en-US" sz="1100" dirty="0" smtClean="0"/>
          </a:p>
          <a:p>
            <a:r>
              <a:rPr lang="en-US" sz="1100" dirty="0" smtClean="0"/>
              <a:t>Although after over 10 years of affiliation, Advent became independent of Itochu in 2006, through established reputation and relationships, Advent is consistently approached by new potential clients to assist their businesses in formulating a strategic direction, improving their infrastructures, consulting with their IT implementation, engaging sources of financing, and establishing distribution channels worldwide.</a:t>
            </a:r>
          </a:p>
          <a:p>
            <a:endParaRPr lang="en-US" sz="1100" dirty="0" smtClean="0"/>
          </a:p>
          <a:p>
            <a:r>
              <a:rPr lang="en-US" sz="1100" dirty="0" smtClean="0"/>
              <a:t>One of Advent's most promising ventures currently, is the importation into Asia of world class coffee and tea produced by The S&amp;D Coffee and Tea Corporation, the largest specialty coffee roasting company in the United States, S&amp;D and Advent have been in discussions regarding this venture since 2010. And recently, Advent received the right to exclusively distribute </a:t>
            </a:r>
            <a:r>
              <a:rPr lang="en-US" sz="1100" dirty="0" err="1" smtClean="0"/>
              <a:t>S&amp;D's</a:t>
            </a:r>
            <a:r>
              <a:rPr lang="en-US" sz="1100" dirty="0" smtClean="0"/>
              <a:t> products throughout Asia. Advent's mission in this project is to make these great beverages available throughout Asia so that they can be enjoyed by the ever increasing numbers of Asian coffee and tea lovers.</a:t>
            </a:r>
            <a:endParaRPr lang="en-US" sz="1100" dirty="0"/>
          </a:p>
        </p:txBody>
      </p:sp>
      <p:sp>
        <p:nvSpPr>
          <p:cNvPr id="7" name="TextBox 6"/>
          <p:cNvSpPr txBox="1"/>
          <p:nvPr/>
        </p:nvSpPr>
        <p:spPr>
          <a:xfrm>
            <a:off x="499532" y="1244600"/>
            <a:ext cx="6747934" cy="369332"/>
          </a:xfrm>
          <a:prstGeom prst="rect">
            <a:avLst/>
          </a:prstGeom>
          <a:noFill/>
        </p:spPr>
        <p:txBody>
          <a:bodyPr wrap="square" rtlCol="0">
            <a:spAutoFit/>
          </a:bodyPr>
          <a:lstStyle/>
          <a:p>
            <a:r>
              <a:rPr lang="en-US" dirty="0" smtClean="0"/>
              <a:t>Profile: Advent International Enterprise, Inc.</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538977" y="152400"/>
            <a:ext cx="4242823" cy="5708186"/>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514600" y="152400"/>
            <a:ext cx="4247888" cy="5715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 name="Group 3"/>
          <p:cNvGrpSpPr/>
          <p:nvPr/>
        </p:nvGrpSpPr>
        <p:grpSpPr>
          <a:xfrm>
            <a:off x="685800" y="457200"/>
            <a:ext cx="7786002" cy="5064592"/>
            <a:chOff x="685800" y="457200"/>
            <a:chExt cx="7786002" cy="5064592"/>
          </a:xfrm>
        </p:grpSpPr>
        <p:pic>
          <p:nvPicPr>
            <p:cNvPr id="2" name="Picture 1"/>
            <p:cNvPicPr>
              <a:picLocks noChangeAspect="1"/>
            </p:cNvPicPr>
            <p:nvPr/>
          </p:nvPicPr>
          <p:blipFill>
            <a:blip r:embed="rId2"/>
            <a:stretch>
              <a:fillRect/>
            </a:stretch>
          </p:blipFill>
          <p:spPr>
            <a:xfrm>
              <a:off x="685800" y="457200"/>
              <a:ext cx="7786002" cy="5064592"/>
            </a:xfrm>
            <a:prstGeom prst="rect">
              <a:avLst/>
            </a:prstGeom>
          </p:spPr>
        </p:pic>
        <p:sp>
          <p:nvSpPr>
            <p:cNvPr id="3" name="Rectangle 2"/>
            <p:cNvSpPr/>
            <p:nvPr/>
          </p:nvSpPr>
          <p:spPr>
            <a:xfrm>
              <a:off x="1257300" y="4229100"/>
              <a:ext cx="2616200" cy="317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799" y="457200"/>
            <a:ext cx="7778823" cy="50292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62200" y="304800"/>
            <a:ext cx="4239491" cy="54864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62200" y="315993"/>
            <a:ext cx="4242808" cy="548849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800" y="381000"/>
            <a:ext cx="7975600" cy="5160682"/>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800" y="381000"/>
            <a:ext cx="8007929" cy="51816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C:\Documents and Settings\polcej\Desktop\Extract PP_Page_1.jpg"/>
          <p:cNvPicPr>
            <a:picLocks noChangeAspect="1" noChangeArrowheads="1"/>
          </p:cNvPicPr>
          <p:nvPr/>
        </p:nvPicPr>
        <p:blipFill>
          <a:blip r:embed="rId2"/>
          <a:srcRect b="9538"/>
          <a:stretch>
            <a:fillRect/>
          </a:stretch>
        </p:blipFill>
        <p:spPr bwMode="auto">
          <a:xfrm>
            <a:off x="685800" y="304800"/>
            <a:ext cx="7924800" cy="554736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a:xfrm>
            <a:off x="0" y="0"/>
            <a:ext cx="9144000" cy="1143000"/>
          </a:xfrm>
          <a:prstGeom prst="rect">
            <a:avLst/>
          </a:prstGeom>
          <a:noFill/>
          <a:ln w="9525">
            <a:noFill/>
            <a:miter lim="800000"/>
            <a:headEnd/>
            <a:tailEnd/>
          </a:ln>
        </p:spPr>
        <p:txBody>
          <a:bodyPr lIns="91430" tIns="45715" rIns="91430" bIns="45715" anchor="ctr">
            <a:prstTxWarp prst="textNoShape">
              <a:avLst/>
            </a:prstTxWarp>
            <a:normAutofit/>
          </a:bodyPr>
          <a:lstStyle/>
          <a:p>
            <a:pPr algn="ctr" defTabSz="912813"/>
            <a:r>
              <a:rPr lang="en-US" sz="4300" dirty="0">
                <a:solidFill>
                  <a:srgbClr val="663300"/>
                </a:solidFill>
              </a:rPr>
              <a:t>Food Science</a:t>
            </a:r>
          </a:p>
        </p:txBody>
      </p:sp>
      <p:pic>
        <p:nvPicPr>
          <p:cNvPr id="3" name="Picture 2" descr="http://www.sdcoffeetea.com/wp-content/uploads/2012/11/SD-Coffee-and-Tea-coffee-extracts-3.jpg"/>
          <p:cNvPicPr>
            <a:picLocks noChangeAspect="1" noChangeArrowheads="1"/>
          </p:cNvPicPr>
          <p:nvPr/>
        </p:nvPicPr>
        <p:blipFill>
          <a:blip r:embed="rId2"/>
          <a:srcRect/>
          <a:stretch>
            <a:fillRect/>
          </a:stretch>
        </p:blipFill>
        <p:spPr bwMode="auto">
          <a:xfrm>
            <a:off x="1282700" y="1371600"/>
            <a:ext cx="6238875" cy="2667000"/>
          </a:xfrm>
          <a:prstGeom prst="rect">
            <a:avLst/>
          </a:prstGeom>
          <a:noFill/>
          <a:ln w="9525">
            <a:noFill/>
            <a:miter lim="800000"/>
            <a:headEnd/>
            <a:tailEnd/>
          </a:ln>
          <a:effectLst>
            <a:outerShdw blurRad="190500" algn="tl" rotWithShape="0">
              <a:srgbClr val="000000">
                <a:alpha val="70000"/>
              </a:srgbClr>
            </a:outerShdw>
          </a:effectLst>
        </p:spPr>
      </p:pic>
      <p:sp>
        <p:nvSpPr>
          <p:cNvPr id="4" name="Rectangle 2"/>
          <p:cNvSpPr>
            <a:spLocks noChangeArrowheads="1"/>
          </p:cNvSpPr>
          <p:nvPr/>
        </p:nvSpPr>
        <p:spPr bwMode="auto">
          <a:xfrm>
            <a:off x="1143000" y="4289425"/>
            <a:ext cx="6477000" cy="646113"/>
          </a:xfrm>
          <a:prstGeom prst="rect">
            <a:avLst/>
          </a:prstGeom>
          <a:noFill/>
          <a:ln w="9525">
            <a:noFill/>
            <a:miter lim="800000"/>
            <a:headEnd/>
            <a:tailEnd/>
          </a:ln>
        </p:spPr>
        <p:txBody>
          <a:bodyPr>
            <a:prstTxWarp prst="textNoShape">
              <a:avLst/>
            </a:prstTxWarp>
            <a:spAutoFit/>
          </a:bodyPr>
          <a:lstStyle/>
          <a:p>
            <a:r>
              <a:rPr lang="en-US">
                <a:latin typeface="Arial Rounded MT Bold" charset="0"/>
              </a:rPr>
              <a:t>We have a nine-member Product Development team with five technically trained Food Scientists, led by a Ph.D.</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4"/>
          <p:cNvSpPr txBox="1">
            <a:spLocks noChangeArrowheads="1"/>
          </p:cNvSpPr>
          <p:nvPr/>
        </p:nvSpPr>
        <p:spPr>
          <a:xfrm>
            <a:off x="435938" y="3632200"/>
            <a:ext cx="8708062" cy="2260600"/>
          </a:xfrm>
          <a:prstGeom prst="rect">
            <a:avLst/>
          </a:prstGeom>
        </p:spPr>
        <p:txBody>
          <a:bodyPr lIns="91430" tIns="45715" rIns="91430" bIns="45715" numCol="2"/>
          <a:lstStyle/>
          <a:p>
            <a:pPr marL="285750" indent="-285750" defTabSz="829452">
              <a:spcBef>
                <a:spcPts val="400"/>
              </a:spcBef>
              <a:buClr>
                <a:srgbClr val="5A2D00"/>
              </a:buClr>
              <a:buFont typeface="Arial" pitchFamily="34" charset="0"/>
              <a:buChar char="•"/>
              <a:defRPr/>
            </a:pPr>
            <a:r>
              <a:rPr lang="en-US" sz="1600" dirty="0" smtClean="0">
                <a:cs typeface="Arial" pitchFamily="34" charset="0"/>
              </a:rPr>
              <a:t>Founded </a:t>
            </a:r>
            <a:r>
              <a:rPr lang="en-US" sz="1600" dirty="0">
                <a:cs typeface="Arial" pitchFamily="34" charset="0"/>
              </a:rPr>
              <a:t>and privately held since 1927</a:t>
            </a:r>
          </a:p>
          <a:p>
            <a:pPr marL="285750" indent="-285750" defTabSz="829452">
              <a:spcBef>
                <a:spcPts val="400"/>
              </a:spcBef>
              <a:buClr>
                <a:srgbClr val="5A2D00"/>
              </a:buClr>
              <a:buFont typeface="Arial" pitchFamily="34" charset="0"/>
              <a:buChar char="•"/>
              <a:defRPr/>
            </a:pPr>
            <a:r>
              <a:rPr lang="en-US" sz="1600" dirty="0">
                <a:cs typeface="Arial" pitchFamily="34" charset="0"/>
              </a:rPr>
              <a:t>State-of-the-Art manufacturing facility in Concord, NC </a:t>
            </a:r>
            <a:endParaRPr lang="en-US" sz="1600" dirty="0" smtClean="0">
              <a:cs typeface="Arial" pitchFamily="34" charset="0"/>
            </a:endParaRPr>
          </a:p>
          <a:p>
            <a:pPr marL="285750" indent="-285750" defTabSz="829452">
              <a:spcBef>
                <a:spcPts val="400"/>
              </a:spcBef>
              <a:buClr>
                <a:srgbClr val="5A2D00"/>
              </a:buClr>
              <a:buFont typeface="Arial" pitchFamily="34" charset="0"/>
              <a:buChar char="•"/>
              <a:defRPr/>
            </a:pPr>
            <a:r>
              <a:rPr lang="en-US" sz="1600" dirty="0" smtClean="0">
                <a:cs typeface="Arial" pitchFamily="34" charset="0"/>
              </a:rPr>
              <a:t>First </a:t>
            </a:r>
            <a:r>
              <a:rPr lang="en-US" sz="1600" dirty="0">
                <a:cs typeface="Arial" pitchFamily="34" charset="0"/>
              </a:rPr>
              <a:t>US based coffee &amp; tea manufacturer with ISO 9001:2000 quality standard certification; now ISO </a:t>
            </a:r>
            <a:r>
              <a:rPr lang="en-US" sz="1600" dirty="0" smtClean="0">
                <a:cs typeface="Arial" pitchFamily="34" charset="0"/>
              </a:rPr>
              <a:t>9001:2008</a:t>
            </a:r>
          </a:p>
          <a:p>
            <a:pPr marL="285750" indent="-285750" defTabSz="829452">
              <a:lnSpc>
                <a:spcPct val="90000"/>
              </a:lnSpc>
              <a:spcBef>
                <a:spcPts val="400"/>
              </a:spcBef>
              <a:buClr>
                <a:srgbClr val="5A2D00"/>
              </a:buClr>
              <a:buFont typeface="Arial" pitchFamily="34" charset="0"/>
              <a:buChar char="•"/>
              <a:defRPr/>
            </a:pPr>
            <a:endParaRPr lang="en-US" sz="1600" i="1" dirty="0" smtClean="0">
              <a:cs typeface="Arial" pitchFamily="34" charset="0"/>
            </a:endParaRPr>
          </a:p>
          <a:p>
            <a:pPr marL="285750" indent="-285750" defTabSz="829452">
              <a:lnSpc>
                <a:spcPct val="90000"/>
              </a:lnSpc>
              <a:spcBef>
                <a:spcPts val="400"/>
              </a:spcBef>
              <a:buClr>
                <a:srgbClr val="5A2D00"/>
              </a:buClr>
              <a:buFont typeface="Arial" pitchFamily="34" charset="0"/>
              <a:buChar char="•"/>
              <a:defRPr/>
            </a:pPr>
            <a:endParaRPr lang="en-US" sz="1600" i="1" dirty="0">
              <a:cs typeface="Arial" pitchFamily="34" charset="0"/>
            </a:endParaRPr>
          </a:p>
          <a:p>
            <a:pPr marL="285750" indent="-285750" defTabSz="829452">
              <a:lnSpc>
                <a:spcPct val="90000"/>
              </a:lnSpc>
              <a:spcBef>
                <a:spcPts val="400"/>
              </a:spcBef>
              <a:buClr>
                <a:srgbClr val="5A2D00"/>
              </a:buClr>
              <a:buFont typeface="Arial" pitchFamily="34" charset="0"/>
              <a:buChar char="•"/>
              <a:defRPr/>
            </a:pPr>
            <a:r>
              <a:rPr lang="en-US" sz="1600" i="1" dirty="0" smtClean="0">
                <a:cs typeface="Arial" pitchFamily="34" charset="0"/>
              </a:rPr>
              <a:t>Nationally recognized:</a:t>
            </a:r>
            <a:endParaRPr lang="en-US" sz="1600" i="1" dirty="0">
              <a:cs typeface="Arial" pitchFamily="34" charset="0"/>
            </a:endParaRPr>
          </a:p>
          <a:p>
            <a:pPr marL="742950" lvl="1" indent="-285750" defTabSz="829452">
              <a:lnSpc>
                <a:spcPct val="90000"/>
              </a:lnSpc>
              <a:spcBef>
                <a:spcPts val="400"/>
              </a:spcBef>
              <a:buClr>
                <a:srgbClr val="5A2D00"/>
              </a:buClr>
              <a:buSzPct val="90000"/>
              <a:buFont typeface="Arial" pitchFamily="34" charset="0"/>
              <a:buChar char="–"/>
              <a:defRPr/>
            </a:pPr>
            <a:r>
              <a:rPr lang="en-US" sz="1600" dirty="0">
                <a:cs typeface="Arial" pitchFamily="34" charset="0"/>
              </a:rPr>
              <a:t>Supplier of the Year, McDonald’s</a:t>
            </a:r>
          </a:p>
          <a:p>
            <a:pPr marL="742950" lvl="1" indent="-285750" defTabSz="829452">
              <a:lnSpc>
                <a:spcPct val="90000"/>
              </a:lnSpc>
              <a:spcBef>
                <a:spcPts val="400"/>
              </a:spcBef>
              <a:buClr>
                <a:srgbClr val="5A2D00"/>
              </a:buClr>
              <a:buSzPct val="90000"/>
              <a:buFont typeface="Arial" pitchFamily="34" charset="0"/>
              <a:buChar char="–"/>
              <a:defRPr/>
            </a:pPr>
            <a:r>
              <a:rPr lang="en-US" sz="1600" dirty="0">
                <a:cs typeface="Arial" pitchFamily="34" charset="0"/>
              </a:rPr>
              <a:t>Supplier of the Year, Darden</a:t>
            </a:r>
          </a:p>
          <a:p>
            <a:pPr marL="742950" lvl="1" indent="-285750" defTabSz="829452">
              <a:lnSpc>
                <a:spcPct val="90000"/>
              </a:lnSpc>
              <a:spcBef>
                <a:spcPts val="400"/>
              </a:spcBef>
              <a:buClr>
                <a:srgbClr val="5A2D00"/>
              </a:buClr>
              <a:buSzPct val="90000"/>
              <a:buFont typeface="Arial" pitchFamily="34" charset="0"/>
              <a:buChar char="–"/>
              <a:defRPr/>
            </a:pPr>
            <a:r>
              <a:rPr lang="en-US" sz="1600" dirty="0">
                <a:cs typeface="Arial" pitchFamily="34" charset="0"/>
              </a:rPr>
              <a:t>Most Valued Supplier, US Military</a:t>
            </a:r>
          </a:p>
          <a:p>
            <a:pPr marL="742950" lvl="1" indent="-285750" defTabSz="829452">
              <a:lnSpc>
                <a:spcPct val="90000"/>
              </a:lnSpc>
              <a:spcBef>
                <a:spcPts val="400"/>
              </a:spcBef>
              <a:buClr>
                <a:srgbClr val="5A2D00"/>
              </a:buClr>
              <a:buSzPct val="90000"/>
              <a:buFont typeface="Arial" pitchFamily="34" charset="0"/>
              <a:buChar char="–"/>
              <a:defRPr/>
            </a:pPr>
            <a:r>
              <a:rPr lang="en-US" sz="1600" dirty="0">
                <a:cs typeface="Arial" pitchFamily="34" charset="0"/>
              </a:rPr>
              <a:t>Strategic Partner of the Year, Popeye’s</a:t>
            </a:r>
          </a:p>
          <a:p>
            <a:pPr marL="742950" lvl="1" indent="-285750" defTabSz="829452">
              <a:lnSpc>
                <a:spcPct val="90000"/>
              </a:lnSpc>
              <a:spcBef>
                <a:spcPts val="400"/>
              </a:spcBef>
              <a:buClr>
                <a:srgbClr val="5A2D00"/>
              </a:buClr>
              <a:buSzPct val="90000"/>
              <a:buFont typeface="Arial" pitchFamily="34" charset="0"/>
              <a:buChar char="–"/>
              <a:defRPr/>
            </a:pPr>
            <a:r>
              <a:rPr lang="en-US" sz="1600" dirty="0">
                <a:cs typeface="Arial" pitchFamily="34" charset="0"/>
              </a:rPr>
              <a:t>Supplier of the Year, </a:t>
            </a:r>
            <a:r>
              <a:rPr lang="en-US" sz="1600" dirty="0" err="1">
                <a:cs typeface="Arial" pitchFamily="34" charset="0"/>
              </a:rPr>
              <a:t>Cinnabon</a:t>
            </a:r>
            <a:endParaRPr lang="en-US" sz="1600" dirty="0">
              <a:cs typeface="Arial" pitchFamily="34" charset="0"/>
            </a:endParaRPr>
          </a:p>
          <a:p>
            <a:pPr marL="285750" indent="-285750" defTabSz="829452">
              <a:lnSpc>
                <a:spcPct val="90000"/>
              </a:lnSpc>
              <a:spcBef>
                <a:spcPct val="15000"/>
              </a:spcBef>
              <a:buClr>
                <a:schemeClr val="tx1"/>
              </a:buClr>
              <a:buFont typeface="Arial" pitchFamily="34" charset="0"/>
              <a:buChar char="•"/>
              <a:defRPr/>
            </a:pPr>
            <a:endParaRPr lang="en-US" sz="1600" dirty="0">
              <a:cs typeface="Arial" pitchFamily="34" charset="0"/>
            </a:endParaRPr>
          </a:p>
        </p:txBody>
      </p:sp>
      <p:sp>
        <p:nvSpPr>
          <p:cNvPr id="7" name="Rectangle 4"/>
          <p:cNvSpPr txBox="1">
            <a:spLocks noChangeArrowheads="1"/>
          </p:cNvSpPr>
          <p:nvPr/>
        </p:nvSpPr>
        <p:spPr>
          <a:xfrm>
            <a:off x="3953123" y="26505"/>
            <a:ext cx="5113020" cy="2286000"/>
          </a:xfrm>
          <a:prstGeom prst="rect">
            <a:avLst/>
          </a:prstGeom>
        </p:spPr>
        <p:txBody>
          <a:bodyPr lIns="91420" tIns="45710" rIns="91420" bIns="45710"/>
          <a:lstStyle/>
          <a:p>
            <a:pPr marL="342830" indent="-342830" fontAlgn="auto">
              <a:lnSpc>
                <a:spcPct val="90000"/>
              </a:lnSpc>
              <a:spcBef>
                <a:spcPct val="15000"/>
              </a:spcBef>
              <a:spcAft>
                <a:spcPts val="0"/>
              </a:spcAft>
              <a:buClr>
                <a:schemeClr val="tx1"/>
              </a:buClr>
              <a:buFont typeface="Arial" pitchFamily="34" charset="0"/>
              <a:buChar char="•"/>
              <a:defRPr/>
            </a:pPr>
            <a:endParaRPr lang="en-US" dirty="0">
              <a:solidFill>
                <a:schemeClr val="bg2">
                  <a:lumMod val="10000"/>
                </a:schemeClr>
              </a:solidFill>
              <a:latin typeface="Arial Rounded MT Bold" pitchFamily="34" charset="0"/>
            </a:endParaRPr>
          </a:p>
        </p:txBody>
      </p:sp>
      <p:sp>
        <p:nvSpPr>
          <p:cNvPr id="8" name="Title 1"/>
          <p:cNvSpPr>
            <a:spLocks noGrp="1"/>
          </p:cNvSpPr>
          <p:nvPr>
            <p:ph type="title" idx="4294967295"/>
          </p:nvPr>
        </p:nvSpPr>
        <p:spPr>
          <a:xfrm>
            <a:off x="0" y="79375"/>
            <a:ext cx="9144000" cy="682625"/>
          </a:xfrm>
          <a:prstGeom prst="rect">
            <a:avLst/>
          </a:prstGeom>
        </p:spPr>
        <p:txBody>
          <a:bodyPr vert="horz" lIns="91440" tIns="45720" rIns="91440" bIns="45720" rtlCol="0" anchor="ctr">
            <a:normAutofit fontScale="90000"/>
          </a:bodyPr>
          <a:lstStyle/>
          <a:p>
            <a:pPr defTabSz="914305"/>
            <a:r>
              <a:rPr lang="en-US" dirty="0" smtClean="0">
                <a:latin typeface="+mj-lt"/>
              </a:rPr>
              <a:t>Résumé</a:t>
            </a:r>
            <a:endParaRPr lang="en-US" dirty="0">
              <a:latin typeface="+mj-lt"/>
            </a:endParaRPr>
          </a:p>
        </p:txBody>
      </p:sp>
      <p:pic>
        <p:nvPicPr>
          <p:cNvPr id="10" name="Picture 9"/>
          <p:cNvPicPr>
            <a:picLocks noChangeAspect="1"/>
          </p:cNvPicPr>
          <p:nvPr/>
        </p:nvPicPr>
        <p:blipFill rotWithShape="1">
          <a:blip r:embed="rId3"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t="28018" b="28199"/>
          <a:stretch/>
        </p:blipFill>
        <p:spPr>
          <a:xfrm>
            <a:off x="308938" y="779165"/>
            <a:ext cx="8500724" cy="2535535"/>
          </a:xfrm>
          <a:prstGeom prst="flowChartDocument">
            <a:avLst/>
          </a:prstGeom>
          <a:noFill/>
          <a:ln w="9525">
            <a:noFill/>
            <a:miter lim="800000"/>
            <a:headEnd/>
            <a:tailEnd/>
          </a:ln>
          <a:effectLst>
            <a:outerShdw blurRad="292100" dist="139700" dir="2700000" algn="t" rotWithShape="0">
              <a:prstClr val="black">
                <a:alpha val="65000"/>
              </a:prstClr>
            </a:outerShdw>
          </a:effec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501673505"/>
      </p:ext>
    </p:extLst>
  </p:cSld>
  <p:clrMapOvr>
    <a:masterClrMapping/>
  </p:clrMapOvr>
  <mc:AlternateContent>
    <mc:Choice xmlns:mv="urn:schemas-microsoft-com:mac:vml"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mp:transition xmlns:mp="http://schemas.microsoft.com/office/mac/powerpoint/2008/mai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57200" y="1081088"/>
            <a:ext cx="4349750" cy="3970337"/>
          </a:xfrm>
          <a:prstGeom prst="rect">
            <a:avLst/>
          </a:prstGeom>
          <a:noFill/>
          <a:ln>
            <a:noFill/>
          </a:ln>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solidFill>
                  <a:srgbClr val="FFFFFF"/>
                </a:solidFill>
              </a14:hiddenFill>
            </a:ext>
            <a:ext uri="{91240B29-F687-4F45-9708-019B960494DF}">
              <a14:hiddenLine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w="9525">
                <a:solidFill>
                  <a:srgbClr val="000000"/>
                </a:solidFill>
                <a:miter lim="800000"/>
                <a:headEnd/>
                <a:tailEnd/>
              </a14:hiddenLine>
            </a:ext>
          </a:extLst>
        </p:spPr>
        <p:txBody>
          <a:bodyPr>
            <a:prstTxWarp prst="textNoShape">
              <a:avLst/>
            </a:prstTxWarp>
            <a:spAutoFit/>
          </a:bodyPr>
          <a:lstStyle/>
          <a:p>
            <a:r>
              <a:rPr lang="en-US">
                <a:latin typeface="Arial Rounded MT Bold" charset="0"/>
              </a:rPr>
              <a:t>Our extracts can be utilized as stand-alone flavor solutions or blended with other ingredients to deliver a one-part flavor system.</a:t>
            </a:r>
          </a:p>
          <a:p>
            <a:endParaRPr lang="en-US">
              <a:latin typeface="Arial Rounded MT Bold" charset="0"/>
            </a:endParaRPr>
          </a:p>
          <a:p>
            <a:r>
              <a:rPr lang="en-US">
                <a:latin typeface="Arial Rounded MT Bold" charset="0"/>
              </a:rPr>
              <a:t>Product Core Competencies include:</a:t>
            </a:r>
          </a:p>
          <a:p>
            <a:endParaRPr lang="en-US">
              <a:latin typeface="Arial Rounded MT Bold" charset="0"/>
            </a:endParaRPr>
          </a:p>
          <a:p>
            <a:pPr>
              <a:buFont typeface="Arial" charset="0"/>
              <a:buChar char="•"/>
            </a:pPr>
            <a:r>
              <a:rPr lang="en-US">
                <a:latin typeface="Arial Rounded MT Bold" charset="0"/>
              </a:rPr>
              <a:t>Extracts (</a:t>
            </a:r>
            <a:r>
              <a:rPr lang="en-US">
                <a:solidFill>
                  <a:srgbClr val="FF0000"/>
                </a:solidFill>
                <a:latin typeface="Arial Rounded MT Bold" charset="0"/>
              </a:rPr>
              <a:t>Hot</a:t>
            </a:r>
            <a:r>
              <a:rPr lang="en-US">
                <a:latin typeface="Arial Rounded MT Bold" charset="0"/>
              </a:rPr>
              <a:t> or </a:t>
            </a:r>
            <a:r>
              <a:rPr lang="en-US">
                <a:solidFill>
                  <a:srgbClr val="72BFC5"/>
                </a:solidFill>
                <a:latin typeface="Arial Rounded MT Bold" charset="0"/>
              </a:rPr>
              <a:t>Cold Brew</a:t>
            </a:r>
            <a:r>
              <a:rPr lang="en-US">
                <a:latin typeface="Arial Rounded MT Bold" charset="0"/>
              </a:rPr>
              <a:t>)</a:t>
            </a:r>
          </a:p>
          <a:p>
            <a:pPr>
              <a:buFont typeface="Arial" charset="0"/>
              <a:buChar char="•"/>
            </a:pPr>
            <a:endParaRPr lang="en-US">
              <a:latin typeface="Arial Rounded MT Bold" charset="0"/>
            </a:endParaRPr>
          </a:p>
          <a:p>
            <a:pPr>
              <a:buFont typeface="Arial" charset="0"/>
              <a:buChar char="•"/>
            </a:pPr>
            <a:r>
              <a:rPr lang="en-US">
                <a:latin typeface="Arial Rounded MT Bold" charset="0"/>
              </a:rPr>
              <a:t>Flavor Ingredients</a:t>
            </a:r>
          </a:p>
          <a:p>
            <a:endParaRPr lang="en-US">
              <a:latin typeface="Arial Rounded MT Bold" charset="0"/>
            </a:endParaRPr>
          </a:p>
          <a:p>
            <a:r>
              <a:rPr lang="en-US">
                <a:latin typeface="Arial Rounded MT Bold" charset="0"/>
              </a:rPr>
              <a:t>S&amp;D can design a custom flavor system for any Food, Beverage or Sweet Good application.</a:t>
            </a:r>
          </a:p>
        </p:txBody>
      </p:sp>
      <p:sp>
        <p:nvSpPr>
          <p:cNvPr id="3" name="Title 1"/>
          <p:cNvSpPr txBox="1">
            <a:spLocks/>
          </p:cNvSpPr>
          <p:nvPr/>
        </p:nvSpPr>
        <p:spPr bwMode="auto">
          <a:xfrm>
            <a:off x="0" y="0"/>
            <a:ext cx="9144000" cy="990600"/>
          </a:xfrm>
          <a:prstGeom prst="rect">
            <a:avLst/>
          </a:prstGeom>
          <a:noFill/>
          <a:ln>
            <a:noFill/>
          </a:ln>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solidFill>
                  <a:srgbClr val="FFFFFF"/>
                </a:solidFill>
              </a14:hiddenFill>
            </a:ext>
            <a:ext uri="{91240B29-F687-4F45-9708-019B960494DF}">
              <a14:hiddenLine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w="9525">
                <a:solidFill>
                  <a:srgbClr val="000000"/>
                </a:solidFill>
                <a:miter lim="800000"/>
                <a:headEnd/>
                <a:tailEnd/>
              </a14:hiddenLine>
            </a:ext>
          </a:extLst>
        </p:spPr>
        <p:txBody>
          <a:bodyPr lIns="91430" tIns="45715" rIns="91430" bIns="45715" anchor="ctr">
            <a:prstTxWarp prst="textNoShape">
              <a:avLst/>
            </a:prstTxWarp>
          </a:bodyPr>
          <a:lstStyle/>
          <a:p>
            <a:pPr algn="ctr" defTabSz="912813"/>
            <a:r>
              <a:rPr lang="en-US" sz="4400">
                <a:solidFill>
                  <a:srgbClr val="663300"/>
                </a:solidFill>
              </a:rPr>
              <a:t>Extracts</a:t>
            </a:r>
          </a:p>
        </p:txBody>
      </p:sp>
      <p:pic>
        <p:nvPicPr>
          <p:cNvPr id="4" name="Picture 3"/>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5562600" y="1295400"/>
            <a:ext cx="3124200" cy="4881563"/>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ontent Placeholder 2"/>
          <p:cNvSpPr txBox="1">
            <a:spLocks/>
          </p:cNvSpPr>
          <p:nvPr/>
        </p:nvSpPr>
        <p:spPr bwMode="auto">
          <a:xfrm>
            <a:off x="228600" y="1447800"/>
            <a:ext cx="8610600" cy="49831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3200" b="0" i="0" u="none" strike="noStrike" kern="0" cap="none" spc="0" normalizeH="0" baseline="0" noProof="0" smtClean="0">
                <a:ln>
                  <a:noFill/>
                </a:ln>
                <a:solidFill>
                  <a:schemeClr val="tx1"/>
                </a:solidFill>
                <a:effectLst/>
                <a:uLnTx/>
                <a:uFillTx/>
                <a:latin typeface="Arial Rounded MT Bold" charset="0"/>
                <a:ea typeface="+mn-ea"/>
                <a:cs typeface="+mn-cs"/>
              </a:rPr>
              <a:t>Product Customization</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sz="1600" b="0" i="0" u="none" strike="noStrike" kern="0" cap="none" spc="0" normalizeH="0" baseline="0" noProof="0" smtClean="0">
              <a:ln>
                <a:noFill/>
              </a:ln>
              <a:solidFill>
                <a:schemeClr val="tx1"/>
              </a:solidFill>
              <a:effectLst/>
              <a:uLnTx/>
              <a:uFillTx/>
              <a:latin typeface="Arial Rounded MT Bold" charset="0"/>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t>Source green coffee raw </a:t>
            </a:r>
            <a:b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br>
            <a: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t>materials</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t>Blend, roast, and grind to </a:t>
            </a:r>
            <a:b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br>
            <a: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t>meet flavor profile requirements</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t>Extract to brix specifications</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t>Pasteurized; shelf stable for </a:t>
            </a:r>
            <a:b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br>
            <a: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t>one year at ambient temperature</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t>Packaged in 5 gallon pails, 55 gallon </a:t>
            </a:r>
            <a:b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br>
            <a:r>
              <a:rPr kumimoji="0" lang="en-US" sz="1800" b="0" i="0" u="none" strike="noStrike" kern="0" cap="none" spc="0" normalizeH="0" baseline="0" noProof="0" smtClean="0">
                <a:ln>
                  <a:noFill/>
                </a:ln>
                <a:solidFill>
                  <a:schemeClr val="tx1"/>
                </a:solidFill>
                <a:effectLst/>
                <a:uLnTx/>
                <a:uFillTx/>
                <a:latin typeface="Arial Rounded MT Bold" charset="0"/>
                <a:ea typeface="+mn-ea"/>
                <a:cs typeface="+mn-cs"/>
              </a:rPr>
              <a:t>drums, 275 gallon totes</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sz="3200" b="0" i="0" u="none" strike="noStrike" kern="0" cap="none" spc="0" normalizeH="0" baseline="0" noProof="0">
              <a:ln>
                <a:noFill/>
              </a:ln>
              <a:solidFill>
                <a:schemeClr val="tx1"/>
              </a:solidFill>
              <a:effectLst/>
              <a:uLnTx/>
              <a:uFillTx/>
              <a:latin typeface="Arial Rounded MT Bold" charset="0"/>
              <a:ea typeface="+mn-ea"/>
              <a:cs typeface="+mn-cs"/>
            </a:endParaRPr>
          </a:p>
        </p:txBody>
      </p:sp>
      <p:sp>
        <p:nvSpPr>
          <p:cNvPr id="3" name="Title 1"/>
          <p:cNvSpPr txBox="1">
            <a:spLocks/>
          </p:cNvSpPr>
          <p:nvPr/>
        </p:nvSpPr>
        <p:spPr bwMode="auto">
          <a:xfrm>
            <a:off x="0" y="152400"/>
            <a:ext cx="91440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smtClean="0">
                <a:ln>
                  <a:noFill/>
                </a:ln>
                <a:solidFill>
                  <a:srgbClr val="663300"/>
                </a:solidFill>
                <a:effectLst/>
                <a:uLnTx/>
                <a:uFillTx/>
                <a:latin typeface="+mj-lt"/>
                <a:ea typeface="+mj-ea"/>
                <a:cs typeface="+mj-cs"/>
              </a:rPr>
              <a:t>Coffee Extraction</a:t>
            </a:r>
            <a:endParaRPr kumimoji="0" lang="en-US" sz="4400" b="0" i="0" u="none" strike="noStrike" kern="0" cap="none" spc="0" normalizeH="0" baseline="0" noProof="0">
              <a:ln>
                <a:noFill/>
              </a:ln>
              <a:solidFill>
                <a:srgbClr val="663300"/>
              </a:solidFill>
              <a:effectLst/>
              <a:uLnTx/>
              <a:uFillTx/>
              <a:latin typeface="+mj-lt"/>
              <a:ea typeface="+mj-ea"/>
              <a:cs typeface="+mj-cs"/>
            </a:endParaRPr>
          </a:p>
        </p:txBody>
      </p:sp>
      <p:pic>
        <p:nvPicPr>
          <p:cNvPr id="4" name="Picture 8" descr="http://www.giffordsicecream.com/image/PR/gif_MECampCoffee_cone_72dpi.jpg"/>
          <p:cNvPicPr>
            <a:picLocks noChangeAspect="1" noChangeArrowheads="1"/>
          </p:cNvPicPr>
          <p:nvPr/>
        </p:nvPicPr>
        <p:blipFill>
          <a:blip r:embed="rId2"/>
          <a:srcRect/>
          <a:stretch>
            <a:fillRect/>
          </a:stretch>
        </p:blipFill>
        <p:spPr bwMode="auto">
          <a:xfrm>
            <a:off x="7010400" y="4343400"/>
            <a:ext cx="1609344" cy="1676400"/>
          </a:xfrm>
          <a:prstGeom prst="rect">
            <a:avLst/>
          </a:prstGeom>
          <a:noFill/>
          <a:ln w="9525">
            <a:noFill/>
            <a:miter lim="800000"/>
            <a:headEnd/>
            <a:tailEnd/>
          </a:ln>
        </p:spPr>
      </p:pic>
      <p:pic>
        <p:nvPicPr>
          <p:cNvPr id="5" name="Picture 12" descr="http://www.talleys.com/talleygram/recipes/photos/ApplePieCoffeeCake.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029200" y="3213100"/>
            <a:ext cx="2362200" cy="1468437"/>
          </a:xfrm>
          <a:prstGeom prst="rect">
            <a:avLst/>
          </a:prstGeom>
          <a:noFill/>
          <a:ln w="9525">
            <a:noFill/>
            <a:miter lim="800000"/>
            <a:headEnd/>
            <a:tailEnd/>
          </a:ln>
        </p:spPr>
      </p:pic>
      <p:pic>
        <p:nvPicPr>
          <p:cNvPr id="6" name="Picture 4" descr="C:\Documents and Settings\polcej\Desktop\Beans 3.jpg"/>
          <p:cNvPicPr>
            <a:picLocks noChangeAspect="1" noChangeArrowheads="1"/>
          </p:cNvPicPr>
          <p:nvPr/>
        </p:nvPicPr>
        <p:blipFill>
          <a:blip r:embed="rId4"/>
          <a:srcRect/>
          <a:stretch>
            <a:fillRect/>
          </a:stretch>
        </p:blipFill>
        <p:spPr bwMode="auto">
          <a:xfrm>
            <a:off x="5410200" y="990600"/>
            <a:ext cx="1849438" cy="1676400"/>
          </a:xfrm>
          <a:prstGeom prst="rect">
            <a:avLst/>
          </a:prstGeom>
          <a:noFill/>
          <a:ln w="9525">
            <a:noFill/>
            <a:miter lim="800000"/>
            <a:headEnd/>
            <a:tailEnd/>
          </a:ln>
        </p:spPr>
      </p:pic>
      <p:pic>
        <p:nvPicPr>
          <p:cNvPr id="7" name="Picture 9" descr="C:\Documents and Settings\polcej\Desktop\Cup of Coffee.tif"/>
          <p:cNvPicPr>
            <a:picLocks noChangeAspect="1" noChangeArrowheads="1"/>
          </p:cNvPicPr>
          <p:nvPr/>
        </p:nvPicPr>
        <p:blipFill>
          <a:blip r:embed="rId5"/>
          <a:srcRect l="19864" t="17377" r="9998" b="15958"/>
          <a:stretch>
            <a:fillRect/>
          </a:stretch>
        </p:blipFill>
        <p:spPr bwMode="auto">
          <a:xfrm>
            <a:off x="7067550" y="1752600"/>
            <a:ext cx="1924050" cy="18288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0" y="-295"/>
            <a:ext cx="9144000" cy="1143000"/>
          </a:xfrm>
          <a:prstGeom prst="rect">
            <a:avLst/>
          </a:prstGeom>
          <a:noFill/>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solidFill>
                  <a:srgbClr val="FFFFFF"/>
                </a:solidFill>
              </a14:hiddenFill>
            </a:ext>
            <a:ext uri="{91240B29-F687-4F45-9708-019B960494DF}">
              <a14:hiddenLine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w="9525">
                <a:solidFill>
                  <a:srgbClr val="000000"/>
                </a:solidFill>
                <a:miter lim="800000"/>
                <a:headEnd/>
                <a:tailEnd/>
              </a14:hiddenLine>
            </a:ext>
          </a:extLst>
        </p:spPr>
        <p:txBody>
          <a:bodyPr>
            <a:prstTxWarp prst="textNoShape">
              <a:avLst/>
            </a:prstTxWarp>
          </a:bodyPr>
          <a:lstStyle/>
          <a:p>
            <a:pPr algn="ctr"/>
            <a:r>
              <a:rPr lang="en-US" sz="4400">
                <a:solidFill>
                  <a:srgbClr val="663300"/>
                </a:solidFill>
              </a:rPr>
              <a:t>Dairy Applications</a:t>
            </a:r>
          </a:p>
        </p:txBody>
      </p:sp>
      <p:sp>
        <p:nvSpPr>
          <p:cNvPr id="3" name="Content Placeholder 2"/>
          <p:cNvSpPr txBox="1">
            <a:spLocks/>
          </p:cNvSpPr>
          <p:nvPr/>
        </p:nvSpPr>
        <p:spPr bwMode="auto">
          <a:xfrm>
            <a:off x="419100" y="1168105"/>
            <a:ext cx="8648700" cy="1270000"/>
          </a:xfrm>
          <a:prstGeom prst="rect">
            <a:avLst/>
          </a:prstGeom>
          <a:noFill/>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solidFill>
                  <a:srgbClr val="FFFFFF"/>
                </a:solidFill>
              </a14:hiddenFill>
            </a:ext>
            <a:ext uri="{91240B29-F687-4F45-9708-019B960494DF}">
              <a14:hiddenLine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w="9525">
                <a:solidFill>
                  <a:srgbClr val="000000"/>
                </a:solidFill>
                <a:miter lim="800000"/>
                <a:headEnd/>
                <a:tailEnd/>
              </a14:hiddenLine>
            </a:ext>
          </a:extLst>
        </p:spPr>
        <p:txBody>
          <a:bodyPr>
            <a:prstTxWarp prst="textNoShape">
              <a:avLst/>
            </a:prstTxWarp>
          </a:bodyPr>
          <a:lstStyle/>
          <a:p>
            <a:pPr marL="4763" indent="-4763">
              <a:spcBef>
                <a:spcPct val="20000"/>
              </a:spcBef>
            </a:pPr>
            <a:r>
              <a:rPr lang="en-US" sz="3200">
                <a:latin typeface="Arial Rounded MT Bold" charset="0"/>
              </a:rPr>
              <a:t>Extensive, Successful Partnerships with leading US Dairies</a:t>
            </a:r>
          </a:p>
        </p:txBody>
      </p:sp>
      <p:pic>
        <p:nvPicPr>
          <p:cNvPr id="4" name="Picture 5"/>
          <p:cNvPicPr>
            <a:picLocks noChangeAspect="1"/>
          </p:cNvPicPr>
          <p:nvPr/>
        </p:nvPicPr>
        <p:blipFill>
          <a:blip r:embed="rId2"/>
          <a:srcRect/>
          <a:stretch>
            <a:fillRect/>
          </a:stretch>
        </p:blipFill>
        <p:spPr bwMode="auto">
          <a:xfrm rot="120000">
            <a:off x="5808663" y="3814468"/>
            <a:ext cx="1506537" cy="1951037"/>
          </a:xfrm>
          <a:prstGeom prst="rect">
            <a:avLst/>
          </a:prstGeom>
          <a:noFill/>
          <a:ln w="9525">
            <a:noFill/>
            <a:miter lim="800000"/>
            <a:headEnd/>
            <a:tailEnd/>
          </a:ln>
        </p:spPr>
      </p:pic>
      <p:pic>
        <p:nvPicPr>
          <p:cNvPr id="5" name="Picture 6"/>
          <p:cNvPicPr>
            <a:picLocks noChangeAspect="1"/>
          </p:cNvPicPr>
          <p:nvPr/>
        </p:nvPicPr>
        <p:blipFill>
          <a:blip r:embed="rId3"/>
          <a:srcRect/>
          <a:stretch>
            <a:fillRect/>
          </a:stretch>
        </p:blipFill>
        <p:spPr bwMode="auto">
          <a:xfrm rot="21234577">
            <a:off x="4032250" y="3860505"/>
            <a:ext cx="1506538" cy="1949450"/>
          </a:xfrm>
          <a:prstGeom prst="rect">
            <a:avLst/>
          </a:prstGeom>
          <a:noFill/>
          <a:ln w="9525">
            <a:noFill/>
            <a:miter lim="800000"/>
            <a:headEnd/>
            <a:tailEnd/>
          </a:ln>
        </p:spPr>
      </p:pic>
      <p:pic>
        <p:nvPicPr>
          <p:cNvPr id="6" name="Picture 7"/>
          <p:cNvPicPr>
            <a:picLocks noChangeAspect="1"/>
          </p:cNvPicPr>
          <p:nvPr/>
        </p:nvPicPr>
        <p:blipFill>
          <a:blip r:embed="rId4"/>
          <a:srcRect/>
          <a:stretch>
            <a:fillRect/>
          </a:stretch>
        </p:blipFill>
        <p:spPr bwMode="auto">
          <a:xfrm>
            <a:off x="2971800" y="2495255"/>
            <a:ext cx="1581150" cy="582613"/>
          </a:xfrm>
          <a:prstGeom prst="rect">
            <a:avLst/>
          </a:prstGeom>
          <a:noFill/>
          <a:ln w="9525">
            <a:noFill/>
            <a:miter lim="800000"/>
            <a:headEnd/>
            <a:tailEnd/>
          </a:ln>
        </p:spPr>
      </p:pic>
      <p:pic>
        <p:nvPicPr>
          <p:cNvPr id="7" name="Picture 8"/>
          <p:cNvPicPr>
            <a:picLocks noChangeAspect="1"/>
          </p:cNvPicPr>
          <p:nvPr/>
        </p:nvPicPr>
        <p:blipFill>
          <a:blip r:embed="rId5"/>
          <a:srcRect/>
          <a:stretch>
            <a:fillRect/>
          </a:stretch>
        </p:blipFill>
        <p:spPr bwMode="auto">
          <a:xfrm>
            <a:off x="533400" y="2649243"/>
            <a:ext cx="1905000" cy="276225"/>
          </a:xfrm>
          <a:prstGeom prst="rect">
            <a:avLst/>
          </a:prstGeom>
          <a:noFill/>
          <a:ln w="9525">
            <a:noFill/>
            <a:miter lim="800000"/>
            <a:headEnd/>
            <a:tailEnd/>
          </a:ln>
        </p:spPr>
      </p:pic>
      <p:pic>
        <p:nvPicPr>
          <p:cNvPr id="8" name="Picture 9"/>
          <p:cNvPicPr>
            <a:picLocks noChangeAspect="1"/>
          </p:cNvPicPr>
          <p:nvPr/>
        </p:nvPicPr>
        <p:blipFill>
          <a:blip r:embed="rId6"/>
          <a:srcRect/>
          <a:stretch>
            <a:fillRect/>
          </a:stretch>
        </p:blipFill>
        <p:spPr bwMode="auto">
          <a:xfrm>
            <a:off x="5200650" y="2400005"/>
            <a:ext cx="1174750" cy="800100"/>
          </a:xfrm>
          <a:prstGeom prst="rect">
            <a:avLst/>
          </a:prstGeom>
          <a:noFill/>
          <a:ln w="9525">
            <a:noFill/>
            <a:miter lim="800000"/>
            <a:headEnd/>
            <a:tailEnd/>
          </a:ln>
        </p:spPr>
      </p:pic>
      <p:pic>
        <p:nvPicPr>
          <p:cNvPr id="9" name="Picture 10"/>
          <p:cNvPicPr>
            <a:picLocks noChangeAspect="1"/>
          </p:cNvPicPr>
          <p:nvPr/>
        </p:nvPicPr>
        <p:blipFill>
          <a:blip r:embed="rId7"/>
          <a:srcRect/>
          <a:stretch>
            <a:fillRect/>
          </a:stretch>
        </p:blipFill>
        <p:spPr bwMode="auto">
          <a:xfrm>
            <a:off x="6926263" y="2444455"/>
            <a:ext cx="1150937" cy="701675"/>
          </a:xfrm>
          <a:prstGeom prst="rect">
            <a:avLst/>
          </a:prstGeom>
          <a:noFill/>
          <a:ln w="9525">
            <a:noFill/>
            <a:miter lim="800000"/>
            <a:headEnd/>
            <a:tailEnd/>
          </a:ln>
        </p:spPr>
      </p:pic>
      <p:sp>
        <p:nvSpPr>
          <p:cNvPr id="10" name="Content Placeholder 2"/>
          <p:cNvSpPr txBox="1">
            <a:spLocks/>
          </p:cNvSpPr>
          <p:nvPr/>
        </p:nvSpPr>
        <p:spPr bwMode="auto">
          <a:xfrm>
            <a:off x="1498600" y="3865268"/>
            <a:ext cx="2133600" cy="1916112"/>
          </a:xfrm>
          <a:prstGeom prst="rect">
            <a:avLst/>
          </a:prstGeom>
          <a:noFill/>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solidFill>
                  <a:srgbClr val="FFFFFF"/>
                </a:solidFill>
              </a14:hiddenFill>
            </a:ext>
            <a:ext uri="{91240B29-F687-4F45-9708-019B960494DF}">
              <a14:hiddenLine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w="9525">
                <a:solidFill>
                  <a:srgbClr val="000000"/>
                </a:solidFill>
                <a:miter lim="800000"/>
                <a:headEnd/>
                <a:tailEnd/>
              </a14:hiddenLine>
            </a:ext>
          </a:extLst>
        </p:spPr>
        <p:txBody>
          <a:bodyPr>
            <a:prstTxWarp prst="textNoShape">
              <a:avLst/>
            </a:prstTxWarp>
          </a:bodyPr>
          <a:lstStyle/>
          <a:p>
            <a:pPr marL="4763" indent="-4763">
              <a:spcBef>
                <a:spcPct val="20000"/>
              </a:spcBef>
            </a:pPr>
            <a:r>
              <a:rPr lang="en-US" sz="3200">
                <a:latin typeface="Arial Rounded MT Bold" charset="0"/>
              </a:rPr>
              <a:t>Coffee </a:t>
            </a:r>
          </a:p>
          <a:p>
            <a:pPr marL="4763" indent="-4763">
              <a:spcBef>
                <a:spcPct val="20000"/>
              </a:spcBef>
            </a:pPr>
            <a:r>
              <a:rPr lang="en-US" sz="3200">
                <a:latin typeface="Arial Rounded MT Bold" charset="0"/>
              </a:rPr>
              <a:t>Extract </a:t>
            </a:r>
          </a:p>
          <a:p>
            <a:pPr marL="4763" indent="-4763">
              <a:spcBef>
                <a:spcPct val="20000"/>
              </a:spcBef>
            </a:pPr>
            <a:r>
              <a:rPr lang="en-US" sz="3200">
                <a:latin typeface="Arial Rounded MT Bold" charset="0"/>
              </a:rPr>
              <a:t>Products</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0" y="0"/>
            <a:ext cx="91440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smtClean="0">
                <a:ln>
                  <a:noFill/>
                </a:ln>
                <a:solidFill>
                  <a:srgbClr val="663300"/>
                </a:solidFill>
                <a:effectLst/>
                <a:uLnTx/>
                <a:uFillTx/>
                <a:latin typeface="+mj-lt"/>
                <a:ea typeface="+mj-ea"/>
                <a:cs typeface="+mj-cs"/>
              </a:rPr>
              <a:t>Tea Extraction</a:t>
            </a:r>
            <a:endParaRPr kumimoji="0" lang="en-US" sz="4400" b="0" i="0" u="none" strike="noStrike" kern="0" cap="none" spc="0" normalizeH="0" baseline="0" noProof="0">
              <a:ln>
                <a:noFill/>
              </a:ln>
              <a:solidFill>
                <a:srgbClr val="663300"/>
              </a:solidFill>
              <a:effectLst/>
              <a:uLnTx/>
              <a:uFillTx/>
              <a:latin typeface="+mj-lt"/>
              <a:ea typeface="+mj-ea"/>
              <a:cs typeface="+mj-cs"/>
            </a:endParaRPr>
          </a:p>
        </p:txBody>
      </p:sp>
      <p:pic>
        <p:nvPicPr>
          <p:cNvPr id="3" name="Picture 4" descr="C:\Documents and Settings\polcej\Desktop\Green Tea Leaves.jpg"/>
          <p:cNvPicPr>
            <a:picLocks noChangeAspect="1" noChangeArrowheads="1"/>
          </p:cNvPicPr>
          <p:nvPr/>
        </p:nvPicPr>
        <p:blipFill>
          <a:blip r:embed="rId2"/>
          <a:srcRect/>
          <a:stretch>
            <a:fillRect/>
          </a:stretch>
        </p:blipFill>
        <p:spPr bwMode="auto">
          <a:xfrm>
            <a:off x="5029200" y="1219200"/>
            <a:ext cx="2119313" cy="1828800"/>
          </a:xfrm>
          <a:prstGeom prst="rect">
            <a:avLst/>
          </a:prstGeom>
          <a:noFill/>
          <a:ln w="9525">
            <a:noFill/>
            <a:miter lim="800000"/>
            <a:headEnd/>
            <a:tailEnd/>
          </a:ln>
        </p:spPr>
      </p:pic>
      <p:sp>
        <p:nvSpPr>
          <p:cNvPr id="4" name="Content Placeholder 2"/>
          <p:cNvSpPr txBox="1">
            <a:spLocks/>
          </p:cNvSpPr>
          <p:nvPr/>
        </p:nvSpPr>
        <p:spPr bwMode="auto">
          <a:xfrm>
            <a:off x="228600" y="1143000"/>
            <a:ext cx="8534400" cy="45259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3200" b="0" i="0" u="none" strike="noStrike" kern="0" cap="none" spc="0" normalizeH="0" baseline="0" noProof="0" smtClean="0">
                <a:ln>
                  <a:noFill/>
                </a:ln>
                <a:solidFill>
                  <a:schemeClr val="tx1"/>
                </a:solidFill>
                <a:effectLst/>
                <a:uLnTx/>
                <a:uFillTx/>
                <a:latin typeface="Arial Rounded MT Bold" charset="0"/>
                <a:ea typeface="+mn-ea"/>
                <a:cs typeface="+mn-cs"/>
              </a:rPr>
              <a:t>Product Customization</a:t>
            </a:r>
            <a:endParaRPr kumimoji="0" lang="en-US" sz="2400" b="0" i="0" u="none" strike="noStrike" kern="0" cap="none" spc="0" normalizeH="0" baseline="0" noProof="0" smtClean="0">
              <a:ln>
                <a:noFill/>
              </a:ln>
              <a:solidFill>
                <a:schemeClr val="tx1"/>
              </a:solidFill>
              <a:effectLst/>
              <a:uLnTx/>
              <a:uFillTx/>
              <a:latin typeface="Arial Rounded MT Bold" charset="0"/>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smtClean="0">
              <a:ln>
                <a:noFill/>
              </a:ln>
              <a:solidFill>
                <a:schemeClr val="tx1"/>
              </a:solidFill>
              <a:effectLst/>
              <a:uLnTx/>
              <a:uFillTx/>
              <a:latin typeface="Arial Rounded MT Bold" charset="0"/>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t>Source raw materials; all varietals </a:t>
            </a:r>
            <a:b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br>
            <a: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t>and origins</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t>Blend, to meet flavor profile </a:t>
            </a:r>
            <a:b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br>
            <a: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t>requirements</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t>Extract to brix specifications</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t>Pasteurized; shelf stable for one</a:t>
            </a:r>
            <a:b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br>
            <a: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t> year at ambient temperature</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t>Packaged in 5 gallon pails, </a:t>
            </a:r>
            <a:b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br>
            <a:r>
              <a:rPr kumimoji="0" lang="en-US" sz="2000" b="0" i="0" u="none" strike="noStrike" kern="0" cap="none" spc="0" normalizeH="0" baseline="0" noProof="0" smtClean="0">
                <a:ln>
                  <a:noFill/>
                </a:ln>
                <a:solidFill>
                  <a:schemeClr val="tx1"/>
                </a:solidFill>
                <a:effectLst/>
                <a:uLnTx/>
                <a:uFillTx/>
                <a:latin typeface="Arial Rounded MT Bold" charset="0"/>
                <a:ea typeface="+mn-ea"/>
                <a:cs typeface="+mn-cs"/>
              </a:rPr>
              <a:t>55 gallon drums, 275 gallon totes</a:t>
            </a:r>
            <a:endParaRPr kumimoji="0" lang="en-US" sz="2000" b="0" i="0" u="none" strike="noStrike" kern="0" cap="none" spc="0" normalizeH="0" baseline="0" noProof="0">
              <a:ln>
                <a:noFill/>
              </a:ln>
              <a:solidFill>
                <a:schemeClr val="tx1"/>
              </a:solidFill>
              <a:effectLst/>
              <a:uLnTx/>
              <a:uFillTx/>
              <a:latin typeface="Arial Rounded MT Bold" charset="0"/>
              <a:ea typeface="+mn-ea"/>
              <a:cs typeface="+mn-cs"/>
            </a:endParaRPr>
          </a:p>
        </p:txBody>
      </p:sp>
      <p:pic>
        <p:nvPicPr>
          <p:cNvPr id="5" name="Picture 9" descr="http://pomwonderful.com/products/files/2009/07/Tea_Hibiscus.jpg"/>
          <p:cNvPicPr>
            <a:picLocks noChangeAspect="1" noChangeArrowheads="1"/>
          </p:cNvPicPr>
          <p:nvPr/>
        </p:nvPicPr>
        <p:blipFill>
          <a:blip r:embed="rId3"/>
          <a:srcRect/>
          <a:stretch>
            <a:fillRect/>
          </a:stretch>
        </p:blipFill>
        <p:spPr bwMode="auto">
          <a:xfrm>
            <a:off x="7086600" y="590550"/>
            <a:ext cx="1789113" cy="3219450"/>
          </a:xfrm>
          <a:prstGeom prst="rect">
            <a:avLst/>
          </a:prstGeom>
          <a:noFill/>
          <a:ln w="9525">
            <a:noFill/>
            <a:miter lim="800000"/>
            <a:headEnd/>
            <a:tailEnd/>
          </a:ln>
        </p:spPr>
      </p:pic>
      <p:pic>
        <p:nvPicPr>
          <p:cNvPr id="6" name="Picture 7" descr="F:\  Photos and Graphics 2010\Tea\Iced Tea Clip.jpg"/>
          <p:cNvPicPr>
            <a:picLocks noChangeAspect="1" noChangeArrowheads="1"/>
          </p:cNvPicPr>
          <p:nvPr/>
        </p:nvPicPr>
        <p:blipFill>
          <a:blip r:embed="rId4">
            <a:clrChange>
              <a:clrFrom>
                <a:srgbClr val="FDFDFD"/>
              </a:clrFrom>
              <a:clrTo>
                <a:srgbClr val="FDFDFD">
                  <a:alpha val="0"/>
                </a:srgbClr>
              </a:clrTo>
            </a:clrChange>
          </a:blip>
          <a:srcRect b="3877"/>
          <a:stretch>
            <a:fillRect/>
          </a:stretch>
        </p:blipFill>
        <p:spPr bwMode="auto">
          <a:xfrm>
            <a:off x="5334000" y="3581400"/>
            <a:ext cx="2514600" cy="24384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8" descr="http://www.rishi-tea.com/store/rooibos_detail/images/rooibos.jpg"/>
          <p:cNvPicPr>
            <a:picLocks noChangeAspect="1" noChangeArrowheads="1"/>
          </p:cNvPicPr>
          <p:nvPr/>
        </p:nvPicPr>
        <p:blipFill>
          <a:blip r:embed="rId2"/>
          <a:srcRect l="12674" t="13376"/>
          <a:stretch>
            <a:fillRect/>
          </a:stretch>
        </p:blipFill>
        <p:spPr bwMode="auto">
          <a:xfrm>
            <a:off x="7239000" y="2819400"/>
            <a:ext cx="1703388" cy="2994025"/>
          </a:xfrm>
          <a:prstGeom prst="rect">
            <a:avLst/>
          </a:prstGeom>
          <a:noFill/>
          <a:ln w="9525">
            <a:noFill/>
            <a:miter lim="800000"/>
            <a:headEnd/>
            <a:tailEnd/>
          </a:ln>
        </p:spPr>
      </p:pic>
      <p:sp>
        <p:nvSpPr>
          <p:cNvPr id="3" name="Title 1"/>
          <p:cNvSpPr txBox="1">
            <a:spLocks/>
          </p:cNvSpPr>
          <p:nvPr/>
        </p:nvSpPr>
        <p:spPr bwMode="auto">
          <a:xfrm>
            <a:off x="0" y="0"/>
            <a:ext cx="91440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smtClean="0">
                <a:ln>
                  <a:noFill/>
                </a:ln>
                <a:solidFill>
                  <a:srgbClr val="663300"/>
                </a:solidFill>
                <a:effectLst/>
                <a:uLnTx/>
                <a:uFillTx/>
                <a:latin typeface="+mj-lt"/>
                <a:ea typeface="+mj-ea"/>
                <a:cs typeface="+mj-cs"/>
              </a:rPr>
              <a:t>Botanicals / Nutraceuticals</a:t>
            </a:r>
            <a:endParaRPr kumimoji="0" lang="en-US" sz="4400" b="0" i="0" u="none" strike="noStrike" kern="0" cap="none" spc="0" normalizeH="0" baseline="0" noProof="0">
              <a:ln>
                <a:noFill/>
              </a:ln>
              <a:solidFill>
                <a:srgbClr val="663300"/>
              </a:solidFill>
              <a:effectLst/>
              <a:uLnTx/>
              <a:uFillTx/>
              <a:latin typeface="+mj-lt"/>
              <a:ea typeface="+mj-ea"/>
              <a:cs typeface="+mj-cs"/>
            </a:endParaRPr>
          </a:p>
        </p:txBody>
      </p:sp>
      <p:sp>
        <p:nvSpPr>
          <p:cNvPr id="4" name="Content Placeholder 2"/>
          <p:cNvSpPr txBox="1">
            <a:spLocks/>
          </p:cNvSpPr>
          <p:nvPr/>
        </p:nvSpPr>
        <p:spPr bwMode="auto">
          <a:xfrm>
            <a:off x="304800" y="1295400"/>
            <a:ext cx="4800600" cy="45259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3000" b="0" i="0" u="none" strike="noStrike" kern="0" cap="none" spc="0" normalizeH="0" baseline="0" noProof="0" smtClean="0">
                <a:ln>
                  <a:noFill/>
                </a:ln>
                <a:solidFill>
                  <a:schemeClr val="tx1"/>
                </a:solidFill>
                <a:effectLst/>
                <a:uLnTx/>
                <a:uFillTx/>
                <a:latin typeface="+mn-lt"/>
                <a:ea typeface="+mn-ea"/>
                <a:cs typeface="+mn-cs"/>
              </a:rPr>
              <a:t>Product Customization</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2000" b="0" i="0" u="none" strike="noStrike" kern="0" cap="none" spc="0" normalizeH="0" baseline="0" noProof="0" smtClean="0">
                <a:ln>
                  <a:noFill/>
                </a:ln>
                <a:solidFill>
                  <a:schemeClr val="tx1"/>
                </a:solidFill>
                <a:effectLst/>
                <a:uLnTx/>
                <a:uFillTx/>
                <a:latin typeface="+mn-lt"/>
                <a:ea typeface="+mn-ea"/>
                <a:cs typeface="+mn-cs"/>
              </a:rPr>
              <a:t>Source optimal raw materials</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2000" b="0" i="0" u="none" strike="noStrike" kern="0" cap="none" spc="0" normalizeH="0" baseline="0" noProof="0" smtClean="0">
                <a:ln>
                  <a:noFill/>
                </a:ln>
                <a:solidFill>
                  <a:schemeClr val="tx1"/>
                </a:solidFill>
                <a:effectLst/>
                <a:uLnTx/>
                <a:uFillTx/>
                <a:latin typeface="+mn-lt"/>
                <a:ea typeface="+mn-ea"/>
                <a:cs typeface="+mn-cs"/>
              </a:rPr>
              <a:t>Extract to brix specifications</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2000" b="0" i="0" u="none" strike="noStrike" kern="0" cap="none" spc="0" normalizeH="0" baseline="0" noProof="0" smtClean="0">
                <a:ln>
                  <a:noFill/>
                </a:ln>
                <a:solidFill>
                  <a:schemeClr val="tx1"/>
                </a:solidFill>
                <a:effectLst/>
                <a:uLnTx/>
                <a:uFillTx/>
                <a:latin typeface="+mn-lt"/>
                <a:ea typeface="+mn-ea"/>
                <a:cs typeface="+mn-cs"/>
              </a:rPr>
              <a:t>Pasteurized; shelf stable for one year at ambient temperature</a:t>
            </a:r>
          </a:p>
          <a:p>
            <a:pPr marL="342900" marR="0" lvl="0" indent="-342900" algn="l" defTabSz="914400" rtl="0" eaLnBrk="1" fontAlgn="base" latinLnBrk="0" hangingPunct="1">
              <a:lnSpc>
                <a:spcPct val="100000"/>
              </a:lnSpc>
              <a:spcBef>
                <a:spcPct val="20000"/>
              </a:spcBef>
              <a:spcAft>
                <a:spcPct val="0"/>
              </a:spcAft>
              <a:buClrTx/>
              <a:buSzTx/>
              <a:buFont typeface="Wingdings" charset="2"/>
              <a:buChar char="§"/>
              <a:tabLst/>
              <a:defRPr/>
            </a:pPr>
            <a:r>
              <a:rPr kumimoji="0" lang="en-US" sz="2000" b="0" i="0" u="none" strike="noStrike" kern="0" cap="none" spc="0" normalizeH="0" baseline="0" noProof="0" smtClean="0">
                <a:ln>
                  <a:noFill/>
                </a:ln>
                <a:solidFill>
                  <a:schemeClr val="tx1"/>
                </a:solidFill>
                <a:effectLst/>
                <a:uLnTx/>
                <a:uFillTx/>
                <a:latin typeface="+mn-lt"/>
                <a:ea typeface="+mn-ea"/>
                <a:cs typeface="+mn-cs"/>
              </a:rPr>
              <a:t>Packaged in 5 gallon pails, 55 gallon drums, 275 gallon totes</a:t>
            </a:r>
            <a:endParaRPr kumimoji="0" lang="en-US" sz="2000" b="0" i="0" u="none" strike="noStrike" kern="0" cap="none" spc="0" normalizeH="0" baseline="0" noProof="0">
              <a:ln>
                <a:noFill/>
              </a:ln>
              <a:solidFill>
                <a:schemeClr val="tx1"/>
              </a:solidFill>
              <a:effectLst/>
              <a:uLnTx/>
              <a:uFillTx/>
              <a:latin typeface="+mn-lt"/>
              <a:ea typeface="+mn-ea"/>
              <a:cs typeface="+mn-cs"/>
            </a:endParaRPr>
          </a:p>
        </p:txBody>
      </p:sp>
      <p:pic>
        <p:nvPicPr>
          <p:cNvPr id="5" name="Picture 4" descr="C:\Documents and Settings\polcej\Desktop\Hibiscus Red.jpg"/>
          <p:cNvPicPr>
            <a:picLocks noChangeAspect="1" noChangeArrowheads="1"/>
          </p:cNvPicPr>
          <p:nvPr/>
        </p:nvPicPr>
        <p:blipFill>
          <a:blip r:embed="rId3"/>
          <a:srcRect/>
          <a:stretch>
            <a:fillRect/>
          </a:stretch>
        </p:blipFill>
        <p:spPr bwMode="auto">
          <a:xfrm>
            <a:off x="5943600" y="1152525"/>
            <a:ext cx="2192338" cy="1819275"/>
          </a:xfrm>
          <a:prstGeom prst="rect">
            <a:avLst/>
          </a:prstGeom>
          <a:noFill/>
          <a:ln w="9525">
            <a:noFill/>
            <a:miter lim="800000"/>
            <a:headEnd/>
            <a:tailEnd/>
          </a:ln>
        </p:spPr>
      </p:pic>
      <p:pic>
        <p:nvPicPr>
          <p:cNvPr id="6" name="Picture 6" descr="http://www.eco-planet.com/products/tea/images/greenteaimage/chamomile%20flower.jpg"/>
          <p:cNvPicPr>
            <a:picLocks noChangeAspect="1" noChangeArrowheads="1"/>
          </p:cNvPicPr>
          <p:nvPr/>
        </p:nvPicPr>
        <p:blipFill>
          <a:blip r:embed="rId4"/>
          <a:srcRect/>
          <a:stretch>
            <a:fillRect/>
          </a:stretch>
        </p:blipFill>
        <p:spPr bwMode="auto">
          <a:xfrm>
            <a:off x="5105400" y="3048000"/>
            <a:ext cx="2276475" cy="2455863"/>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1828800" y="0"/>
            <a:ext cx="54102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smtClean="0">
                <a:ln>
                  <a:noFill/>
                </a:ln>
                <a:solidFill>
                  <a:srgbClr val="663300"/>
                </a:solidFill>
                <a:effectLst/>
                <a:uLnTx/>
                <a:uFillTx/>
                <a:latin typeface="+mj-lt"/>
                <a:ea typeface="+mj-ea"/>
                <a:cs typeface="+mj-cs"/>
              </a:rPr>
              <a:t>Raw Materials</a:t>
            </a:r>
            <a:endParaRPr kumimoji="0" lang="en-US" sz="4400" b="0" i="0" u="none" strike="noStrike" kern="0" cap="none" spc="0" normalizeH="0" baseline="0" noProof="0">
              <a:ln>
                <a:noFill/>
              </a:ln>
              <a:solidFill>
                <a:srgbClr val="663300"/>
              </a:solidFill>
              <a:effectLst/>
              <a:uLnTx/>
              <a:uFillTx/>
              <a:latin typeface="+mj-lt"/>
              <a:ea typeface="+mj-ea"/>
              <a:cs typeface="+mj-cs"/>
            </a:endParaRPr>
          </a:p>
        </p:txBody>
      </p:sp>
      <p:pic>
        <p:nvPicPr>
          <p:cNvPr id="3" name="Picture 3" descr="C:\Documents and Settings\bennettb\Desktop\Extract 17.jpg"/>
          <p:cNvPicPr>
            <a:picLocks noChangeAspect="1" noChangeArrowheads="1"/>
          </p:cNvPicPr>
          <p:nvPr/>
        </p:nvPicPr>
        <p:blipFill>
          <a:blip r:embed="rId2"/>
          <a:srcRect/>
          <a:stretch>
            <a:fillRect/>
          </a:stretch>
        </p:blipFill>
        <p:spPr bwMode="auto">
          <a:xfrm>
            <a:off x="5654675" y="1160462"/>
            <a:ext cx="3260725" cy="4889500"/>
          </a:xfrm>
          <a:prstGeom prst="rect">
            <a:avLst/>
          </a:prstGeom>
          <a:noFill/>
          <a:ln w="9525">
            <a:noFill/>
            <a:miter lim="800000"/>
            <a:headEnd/>
            <a:tailEnd/>
          </a:ln>
        </p:spPr>
      </p:pic>
      <p:sp>
        <p:nvSpPr>
          <p:cNvPr id="4" name="TextBox 3"/>
          <p:cNvSpPr txBox="1">
            <a:spLocks noChangeArrowheads="1"/>
          </p:cNvSpPr>
          <p:nvPr/>
        </p:nvSpPr>
        <p:spPr bwMode="auto">
          <a:xfrm>
            <a:off x="228600" y="868362"/>
            <a:ext cx="5181600" cy="4400550"/>
          </a:xfrm>
          <a:prstGeom prst="rect">
            <a:avLst/>
          </a:prstGeom>
          <a:noFill/>
          <a:ln w="9525">
            <a:noFill/>
            <a:miter lim="800000"/>
            <a:headEnd/>
            <a:tailEnd/>
          </a:ln>
        </p:spPr>
        <p:txBody>
          <a:bodyPr>
            <a:prstTxWarp prst="textNoShape">
              <a:avLst/>
            </a:prstTxWarp>
            <a:spAutoFit/>
          </a:bodyPr>
          <a:lstStyle/>
          <a:p>
            <a:r>
              <a:rPr lang="en-US" sz="2400"/>
              <a:t>Sourcing</a:t>
            </a:r>
          </a:p>
          <a:p>
            <a:endParaRPr lang="en-US" sz="2400"/>
          </a:p>
          <a:p>
            <a:r>
              <a:rPr lang="en-US" sz="2000"/>
              <a:t>S&amp;D inventories over 75 varietals of coffee and 40 varietals of tea covering all of the major growing regions providing unlimited sensory profiles.</a:t>
            </a:r>
          </a:p>
          <a:p>
            <a:endParaRPr lang="en-US" sz="2000"/>
          </a:p>
          <a:p>
            <a:r>
              <a:rPr lang="en-US" sz="2000" i="1"/>
              <a:t>Ground Roasted Coffee is transferred from the coffee processing facility to the liquid extract plant.</a:t>
            </a:r>
          </a:p>
          <a:p>
            <a:endParaRPr lang="en-US" sz="2400"/>
          </a:p>
          <a:p>
            <a:endParaRPr lang="en-US" sz="2400"/>
          </a:p>
          <a:p>
            <a:endParaRPr lang="en-US" sz="24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1828800" y="0"/>
            <a:ext cx="53340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smtClean="0">
                <a:ln>
                  <a:noFill/>
                </a:ln>
                <a:solidFill>
                  <a:srgbClr val="663300"/>
                </a:solidFill>
                <a:effectLst/>
                <a:uLnTx/>
                <a:uFillTx/>
                <a:latin typeface="+mj-lt"/>
                <a:ea typeface="+mj-ea"/>
                <a:cs typeface="+mj-cs"/>
              </a:rPr>
              <a:t>Extraction</a:t>
            </a:r>
            <a:endParaRPr kumimoji="0" lang="en-US" sz="4400" b="0" i="0" u="none" strike="noStrike" kern="0" cap="none" spc="0" normalizeH="0" baseline="0" noProof="0">
              <a:ln>
                <a:noFill/>
              </a:ln>
              <a:solidFill>
                <a:srgbClr val="663300"/>
              </a:solidFill>
              <a:effectLst/>
              <a:uLnTx/>
              <a:uFillTx/>
              <a:latin typeface="+mj-lt"/>
              <a:ea typeface="+mj-ea"/>
              <a:cs typeface="+mj-cs"/>
            </a:endParaRPr>
          </a:p>
        </p:txBody>
      </p:sp>
      <p:sp>
        <p:nvSpPr>
          <p:cNvPr id="3" name="Rectangle 3"/>
          <p:cNvSpPr>
            <a:spLocks noChangeArrowheads="1"/>
          </p:cNvSpPr>
          <p:nvPr/>
        </p:nvSpPr>
        <p:spPr bwMode="auto">
          <a:xfrm>
            <a:off x="304800" y="817563"/>
            <a:ext cx="8534400" cy="4678362"/>
          </a:xfrm>
          <a:prstGeom prst="rect">
            <a:avLst/>
          </a:prstGeom>
          <a:noFill/>
          <a:ln>
            <a:noFill/>
          </a:ln>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solidFill>
                  <a:srgbClr val="FFFFFF"/>
                </a:solidFill>
              </a14:hiddenFill>
            </a:ext>
            <a:ext uri="{91240B29-F687-4F45-9708-019B960494DF}">
              <a14:hiddenLine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w="9525">
                <a:solidFill>
                  <a:srgbClr val="000000"/>
                </a:solidFill>
                <a:miter lim="800000"/>
                <a:headEnd/>
                <a:tailEnd/>
              </a14:hiddenLine>
            </a:ext>
          </a:extLst>
        </p:spPr>
        <p:txBody>
          <a:bodyPr>
            <a:prstTxWarp prst="textNoShape">
              <a:avLst/>
            </a:prstTxWarp>
            <a:spAutoFit/>
          </a:bodyPr>
          <a:lstStyle/>
          <a:p>
            <a:r>
              <a:rPr lang="en-US" sz="2400" b="1"/>
              <a:t>Toddy® Cold Brew Extraction</a:t>
            </a:r>
          </a:p>
          <a:p>
            <a:r>
              <a:rPr lang="en-US" sz="2000"/>
              <a:t>Using </a:t>
            </a:r>
            <a:r>
              <a:rPr lang="en-US" sz="2000" u="sng"/>
              <a:t>Time</a:t>
            </a:r>
            <a:r>
              <a:rPr lang="en-US" sz="2000"/>
              <a:t>, not </a:t>
            </a:r>
            <a:r>
              <a:rPr lang="en-US" sz="2000" u="sng"/>
              <a:t>Heat</a:t>
            </a:r>
            <a:r>
              <a:rPr lang="en-US" sz="2000"/>
              <a:t>, this extraction process delivers delicious flavor and aroma without the typical unfavorable processing flavors and aromas often associated with liquid coffee and tea. </a:t>
            </a:r>
          </a:p>
          <a:p>
            <a:endParaRPr lang="en-US" sz="2000"/>
          </a:p>
          <a:p>
            <a:r>
              <a:rPr lang="en-US" sz="2000"/>
              <a:t>Optimal Coffee &amp; Tea Applications:</a:t>
            </a:r>
          </a:p>
          <a:p>
            <a:pPr>
              <a:buFont typeface="Arial" charset="0"/>
              <a:buChar char="•"/>
            </a:pPr>
            <a:r>
              <a:rPr lang="en-US" sz="2000"/>
              <a:t>  Retort Beverages</a:t>
            </a:r>
          </a:p>
          <a:p>
            <a:pPr>
              <a:buFont typeface="Arial" charset="0"/>
              <a:buChar char="•"/>
            </a:pPr>
            <a:r>
              <a:rPr lang="en-US" sz="2000"/>
              <a:t>  Iced Coffee &amp; Tea </a:t>
            </a:r>
          </a:p>
          <a:p>
            <a:pPr>
              <a:buFont typeface="Arial" charset="0"/>
              <a:buChar char="•"/>
            </a:pPr>
            <a:r>
              <a:rPr lang="en-US" sz="2000"/>
              <a:t>  Dairy Based Beverages</a:t>
            </a:r>
          </a:p>
          <a:p>
            <a:pPr>
              <a:buFont typeface="Arial" charset="0"/>
              <a:buChar char="•"/>
            </a:pPr>
            <a:r>
              <a:rPr lang="en-US" sz="2000"/>
              <a:t>  Soy Based Beverages</a:t>
            </a:r>
          </a:p>
          <a:p>
            <a:pPr>
              <a:buFont typeface="Arial" charset="0"/>
              <a:buChar char="•"/>
            </a:pPr>
            <a:r>
              <a:rPr lang="en-US" sz="2000"/>
              <a:t>  Coffee on Demand</a:t>
            </a:r>
          </a:p>
          <a:p>
            <a:pPr>
              <a:buFont typeface="Arial" charset="0"/>
              <a:buChar char="•"/>
            </a:pPr>
            <a:r>
              <a:rPr lang="en-US" sz="2000"/>
              <a:t>  Frozen Desserts</a:t>
            </a:r>
          </a:p>
          <a:p>
            <a:endParaRPr lang="en-US"/>
          </a:p>
          <a:p>
            <a:endParaRPr lang="en-US"/>
          </a:p>
          <a:p>
            <a:endParaRPr lang="en-US"/>
          </a:p>
        </p:txBody>
      </p:sp>
      <p:pic>
        <p:nvPicPr>
          <p:cNvPr id="4" name="Picture 15" descr="Caff Page 5.png                                                0000018ELIZDRIVE                       00000000:"/>
          <p:cNvPicPr>
            <a:picLocks noChangeAspect="1" noChangeArrowheads="1"/>
          </p:cNvPicPr>
          <p:nvPr/>
        </p:nvPicPr>
        <p:blipFill>
          <a:blip r:embed="rId2"/>
          <a:srcRect l="12849" t="17239" r="55402" b="9050"/>
          <a:stretch>
            <a:fillRect/>
          </a:stretch>
        </p:blipFill>
        <p:spPr bwMode="auto">
          <a:xfrm>
            <a:off x="5867400" y="2438400"/>
            <a:ext cx="1801813" cy="3217863"/>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3" descr="cold brew vs hot brew.eps"/>
          <p:cNvPicPr>
            <a:picLocks noChangeAspect="1"/>
          </p:cNvPicPr>
          <p:nvPr/>
        </p:nvPicPr>
        <p:blipFill>
          <a:blip r:embed="rId2"/>
          <a:srcRect/>
          <a:stretch>
            <a:fillRect/>
          </a:stretch>
        </p:blipFill>
        <p:spPr bwMode="auto">
          <a:xfrm>
            <a:off x="2560638" y="1598612"/>
            <a:ext cx="4208462" cy="3810000"/>
          </a:xfrm>
          <a:prstGeom prst="rect">
            <a:avLst/>
          </a:prstGeom>
          <a:noFill/>
          <a:ln w="9525">
            <a:noFill/>
            <a:miter lim="800000"/>
            <a:headEnd/>
            <a:tailEnd/>
          </a:ln>
        </p:spPr>
      </p:pic>
      <p:sp>
        <p:nvSpPr>
          <p:cNvPr id="3" name="TextBox 15"/>
          <p:cNvSpPr txBox="1">
            <a:spLocks noChangeArrowheads="1"/>
          </p:cNvSpPr>
          <p:nvPr/>
        </p:nvSpPr>
        <p:spPr>
          <a:xfrm>
            <a:off x="109538" y="0"/>
            <a:ext cx="9067800" cy="1138237"/>
          </a:xfrm>
          <a:prstGeom prst="rect">
            <a:avLst/>
          </a:prstGeom>
        </p:spPr>
        <p:txBody>
          <a:bodyPr lIns="91412" tIns="45707" rIns="91412" bIns="45707" anchor="ctr">
            <a:prstTxWarp prst="textNoShape">
              <a:avLst/>
            </a:prstTxWarp>
            <a:spAutoFit/>
          </a:bodyPr>
          <a:lstStyle/>
          <a:p>
            <a:pPr algn="ctr"/>
            <a:r>
              <a:rPr lang="en-US" sz="4000">
                <a:solidFill>
                  <a:srgbClr val="72BFC5"/>
                </a:solidFill>
              </a:rPr>
              <a:t>Cold-brewed</a:t>
            </a:r>
            <a:r>
              <a:rPr lang="en-US" sz="4000"/>
              <a:t> </a:t>
            </a:r>
            <a:r>
              <a:rPr lang="en-US" sz="4000">
                <a:solidFill>
                  <a:srgbClr val="663300"/>
                </a:solidFill>
              </a:rPr>
              <a:t>Extraction: </a:t>
            </a:r>
          </a:p>
          <a:p>
            <a:pPr algn="ctr"/>
            <a:r>
              <a:rPr lang="en-US" sz="2800">
                <a:solidFill>
                  <a:srgbClr val="663300"/>
                </a:solidFill>
              </a:rPr>
              <a:t>The secret behind better Cold Coffee beverages</a:t>
            </a:r>
          </a:p>
        </p:txBody>
      </p:sp>
      <p:sp>
        <p:nvSpPr>
          <p:cNvPr id="4" name="TextBox 3"/>
          <p:cNvSpPr txBox="1"/>
          <p:nvPr/>
        </p:nvSpPr>
        <p:spPr>
          <a:xfrm>
            <a:off x="304800" y="1598612"/>
            <a:ext cx="1143000" cy="584200"/>
          </a:xfrm>
          <a:prstGeom prst="rect">
            <a:avLst/>
          </a:prstGeom>
          <a:noFill/>
        </p:spPr>
        <p:txBody>
          <a:bodyPr>
            <a:prstTxWarp prst="textNoShape">
              <a:avLst/>
            </a:prstTxWarp>
            <a:spAutoFit/>
          </a:bodyPr>
          <a:lstStyle/>
          <a:p>
            <a:r>
              <a:rPr lang="en-US" sz="3200" b="1">
                <a:solidFill>
                  <a:srgbClr val="72BFC5"/>
                </a:solidFill>
              </a:rPr>
              <a:t>Cold</a:t>
            </a:r>
          </a:p>
        </p:txBody>
      </p:sp>
      <p:sp>
        <p:nvSpPr>
          <p:cNvPr id="5" name="TextBox 6"/>
          <p:cNvSpPr txBox="1">
            <a:spLocks noChangeArrowheads="1"/>
          </p:cNvSpPr>
          <p:nvPr/>
        </p:nvSpPr>
        <p:spPr bwMode="auto">
          <a:xfrm>
            <a:off x="7467600" y="1522412"/>
            <a:ext cx="1143000" cy="584200"/>
          </a:xfrm>
          <a:prstGeom prst="rect">
            <a:avLst/>
          </a:prstGeom>
          <a:noFill/>
          <a:ln w="9525">
            <a:noFill/>
            <a:miter lim="800000"/>
            <a:headEnd/>
            <a:tailEnd/>
          </a:ln>
        </p:spPr>
        <p:txBody>
          <a:bodyPr>
            <a:prstTxWarp prst="textNoShape">
              <a:avLst/>
            </a:prstTxWarp>
            <a:spAutoFit/>
          </a:bodyPr>
          <a:lstStyle/>
          <a:p>
            <a:pPr algn="r"/>
            <a:r>
              <a:rPr lang="en-US" sz="3200" b="1" dirty="0">
                <a:solidFill>
                  <a:srgbClr val="C00000"/>
                </a:solidFill>
              </a:rPr>
              <a:t>Hot</a:t>
            </a:r>
          </a:p>
        </p:txBody>
      </p:sp>
      <p:sp>
        <p:nvSpPr>
          <p:cNvPr id="6" name="Rectangle 7"/>
          <p:cNvSpPr>
            <a:spLocks noChangeArrowheads="1"/>
          </p:cNvSpPr>
          <p:nvPr/>
        </p:nvSpPr>
        <p:spPr bwMode="auto">
          <a:xfrm>
            <a:off x="228600" y="2182812"/>
            <a:ext cx="2268538" cy="3140075"/>
          </a:xfrm>
          <a:prstGeom prst="rect">
            <a:avLst/>
          </a:prstGeom>
          <a:noFill/>
          <a:ln w="9525">
            <a:noFill/>
            <a:miter lim="800000"/>
            <a:headEnd/>
            <a:tailEnd/>
          </a:ln>
        </p:spPr>
        <p:txBody>
          <a:bodyPr>
            <a:prstTxWarp prst="textNoShape">
              <a:avLst/>
            </a:prstTxWarp>
            <a:spAutoFit/>
          </a:bodyPr>
          <a:lstStyle/>
          <a:p>
            <a:r>
              <a:rPr lang="en-US" b="1"/>
              <a:t>+ Uses </a:t>
            </a:r>
            <a:r>
              <a:rPr lang="en-US" b="1" i="1"/>
              <a:t>time</a:t>
            </a:r>
            <a:r>
              <a:rPr lang="en-US" b="1"/>
              <a:t>, not heat to extract</a:t>
            </a:r>
          </a:p>
          <a:p>
            <a:endParaRPr lang="en-US" b="1"/>
          </a:p>
          <a:p>
            <a:r>
              <a:rPr lang="en-US" b="1"/>
              <a:t>+  The process eliminates oils and acids, for a naturally sweet taste.</a:t>
            </a:r>
          </a:p>
          <a:p>
            <a:endParaRPr lang="en-US" b="1"/>
          </a:p>
          <a:p>
            <a:r>
              <a:rPr lang="en-US" b="1"/>
              <a:t>+ This fresh, smooth flavor lasts much longer.</a:t>
            </a:r>
          </a:p>
        </p:txBody>
      </p:sp>
      <p:sp>
        <p:nvSpPr>
          <p:cNvPr id="7" name="Rectangle 8"/>
          <p:cNvSpPr>
            <a:spLocks noChangeArrowheads="1"/>
          </p:cNvSpPr>
          <p:nvPr/>
        </p:nvSpPr>
        <p:spPr bwMode="auto">
          <a:xfrm>
            <a:off x="6997700" y="2182812"/>
            <a:ext cx="1714500" cy="2308225"/>
          </a:xfrm>
          <a:prstGeom prst="rect">
            <a:avLst/>
          </a:prstGeom>
          <a:noFill/>
          <a:ln w="9525">
            <a:noFill/>
            <a:miter lim="800000"/>
            <a:headEnd/>
            <a:tailEnd/>
          </a:ln>
        </p:spPr>
        <p:txBody>
          <a:bodyPr wrap="square">
            <a:prstTxWarp prst="textNoShape">
              <a:avLst/>
            </a:prstTxWarp>
            <a:spAutoFit/>
          </a:bodyPr>
          <a:lstStyle/>
          <a:p>
            <a:r>
              <a:rPr lang="en-US" b="1" dirty="0">
                <a:solidFill>
                  <a:srgbClr val="C00000"/>
                </a:solidFill>
              </a:rPr>
              <a:t>- When chilled, oils and acids can create a pronounced  bitter bite at the finish.</a:t>
            </a:r>
          </a:p>
          <a:p>
            <a:endParaRPr lang="en-US" dirty="0"/>
          </a:p>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76200" y="0"/>
            <a:ext cx="92202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smtClean="0">
                <a:ln>
                  <a:noFill/>
                </a:ln>
                <a:solidFill>
                  <a:srgbClr val="663300"/>
                </a:solidFill>
                <a:effectLst/>
                <a:uLnTx/>
                <a:uFillTx/>
                <a:latin typeface="+mj-lt"/>
                <a:ea typeface="+mj-ea"/>
                <a:cs typeface="+mj-cs"/>
              </a:rPr>
              <a:t>Blending</a:t>
            </a:r>
            <a:endParaRPr kumimoji="0" lang="en-US" sz="4400" b="0" i="0" u="none" strike="noStrike" kern="0" cap="none" spc="0" normalizeH="0" baseline="0" noProof="0">
              <a:ln>
                <a:noFill/>
              </a:ln>
              <a:solidFill>
                <a:srgbClr val="663300"/>
              </a:solidFill>
              <a:effectLst/>
              <a:uLnTx/>
              <a:uFillTx/>
              <a:latin typeface="+mj-lt"/>
              <a:ea typeface="+mj-ea"/>
              <a:cs typeface="+mj-cs"/>
            </a:endParaRPr>
          </a:p>
        </p:txBody>
      </p:sp>
      <p:pic>
        <p:nvPicPr>
          <p:cNvPr id="3" name="Picture 4" descr="C:\Documents and Settings\bennettb\Desktop\Extract 4.jpg"/>
          <p:cNvPicPr>
            <a:picLocks noChangeAspect="1" noChangeArrowheads="1"/>
          </p:cNvPicPr>
          <p:nvPr/>
        </p:nvPicPr>
        <p:blipFill>
          <a:blip r:embed="rId2"/>
          <a:srcRect/>
          <a:stretch>
            <a:fillRect/>
          </a:stretch>
        </p:blipFill>
        <p:spPr bwMode="auto">
          <a:xfrm>
            <a:off x="1676400" y="1311275"/>
            <a:ext cx="2382838" cy="3565525"/>
          </a:xfrm>
          <a:prstGeom prst="rect">
            <a:avLst/>
          </a:prstGeom>
          <a:noFill/>
          <a:ln w="9525">
            <a:noFill/>
            <a:miter lim="800000"/>
            <a:headEnd/>
            <a:tailEnd/>
          </a:ln>
        </p:spPr>
      </p:pic>
      <p:pic>
        <p:nvPicPr>
          <p:cNvPr id="4" name="Picture 5" descr="C:\Documents and Settings\bennettb\Desktop\Extract 5.jpg"/>
          <p:cNvPicPr>
            <a:picLocks noChangeAspect="1" noChangeArrowheads="1"/>
          </p:cNvPicPr>
          <p:nvPr/>
        </p:nvPicPr>
        <p:blipFill>
          <a:blip r:embed="rId3"/>
          <a:srcRect/>
          <a:stretch>
            <a:fillRect/>
          </a:stretch>
        </p:blipFill>
        <p:spPr bwMode="auto">
          <a:xfrm>
            <a:off x="5324475" y="1395413"/>
            <a:ext cx="2379663" cy="3557587"/>
          </a:xfrm>
          <a:prstGeom prst="rect">
            <a:avLst/>
          </a:prstGeom>
          <a:noFill/>
          <a:ln w="9525">
            <a:noFill/>
            <a:miter lim="800000"/>
            <a:headEnd/>
            <a:tailEnd/>
          </a:ln>
        </p:spPr>
      </p:pic>
      <p:sp>
        <p:nvSpPr>
          <p:cNvPr id="5" name="TextBox 3"/>
          <p:cNvSpPr txBox="1">
            <a:spLocks noChangeArrowheads="1"/>
          </p:cNvSpPr>
          <p:nvPr/>
        </p:nvSpPr>
        <p:spPr bwMode="auto">
          <a:xfrm>
            <a:off x="228600" y="5189538"/>
            <a:ext cx="8686800" cy="830262"/>
          </a:xfrm>
          <a:prstGeom prst="rect">
            <a:avLst/>
          </a:prstGeom>
          <a:noFill/>
          <a:ln w="9525">
            <a:noFill/>
            <a:miter lim="800000"/>
            <a:headEnd/>
            <a:tailEnd/>
          </a:ln>
        </p:spPr>
        <p:txBody>
          <a:bodyPr>
            <a:prstTxWarp prst="textNoShape">
              <a:avLst/>
            </a:prstTxWarp>
            <a:spAutoFit/>
          </a:bodyPr>
          <a:lstStyle/>
          <a:p>
            <a:r>
              <a:rPr lang="en-US" sz="2400"/>
              <a:t>Post extraction, S&amp;D offers a multitude of flavor blends  and one-part flavor systems for customer ease of use.</a:t>
            </a: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1828800" y="0"/>
            <a:ext cx="60198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smtClean="0">
                <a:ln>
                  <a:noFill/>
                </a:ln>
                <a:solidFill>
                  <a:srgbClr val="663300"/>
                </a:solidFill>
                <a:effectLst/>
                <a:uLnTx/>
                <a:uFillTx/>
                <a:latin typeface="+mj-lt"/>
                <a:ea typeface="+mj-ea"/>
                <a:cs typeface="+mj-cs"/>
              </a:rPr>
              <a:t>Pasteurization</a:t>
            </a:r>
            <a:endParaRPr kumimoji="0" lang="en-US" sz="4400" b="0" i="0" u="none" strike="noStrike" kern="0" cap="none" spc="0" normalizeH="0" baseline="0" noProof="0">
              <a:ln>
                <a:noFill/>
              </a:ln>
              <a:solidFill>
                <a:srgbClr val="663300"/>
              </a:solidFill>
              <a:effectLst/>
              <a:uLnTx/>
              <a:uFillTx/>
              <a:latin typeface="+mj-lt"/>
              <a:ea typeface="+mj-ea"/>
              <a:cs typeface="+mj-cs"/>
            </a:endParaRPr>
          </a:p>
        </p:txBody>
      </p:sp>
      <p:pic>
        <p:nvPicPr>
          <p:cNvPr id="3" name="Picture 6" descr="C:\Documents and Settings\bennettb\Desktop\Extract 6.jpg"/>
          <p:cNvPicPr>
            <a:picLocks noChangeAspect="1" noChangeArrowheads="1"/>
          </p:cNvPicPr>
          <p:nvPr/>
        </p:nvPicPr>
        <p:blipFill>
          <a:blip r:embed="rId2"/>
          <a:srcRect b="16222"/>
          <a:stretch>
            <a:fillRect/>
          </a:stretch>
        </p:blipFill>
        <p:spPr bwMode="auto">
          <a:xfrm>
            <a:off x="1143000" y="1066800"/>
            <a:ext cx="6953250" cy="3886200"/>
          </a:xfrm>
          <a:prstGeom prst="rect">
            <a:avLst/>
          </a:prstGeom>
          <a:noFill/>
          <a:ln w="9525">
            <a:noFill/>
            <a:miter lim="800000"/>
            <a:headEnd/>
            <a:tailEnd/>
          </a:ln>
        </p:spPr>
      </p:pic>
      <p:sp>
        <p:nvSpPr>
          <p:cNvPr id="4" name="TextBox 3"/>
          <p:cNvSpPr txBox="1">
            <a:spLocks noChangeArrowheads="1"/>
          </p:cNvSpPr>
          <p:nvPr/>
        </p:nvSpPr>
        <p:spPr bwMode="auto">
          <a:xfrm>
            <a:off x="457200" y="5029200"/>
            <a:ext cx="8153400" cy="830262"/>
          </a:xfrm>
          <a:prstGeom prst="rect">
            <a:avLst/>
          </a:prstGeom>
          <a:noFill/>
          <a:ln w="9525">
            <a:noFill/>
            <a:miter lim="800000"/>
            <a:headEnd/>
            <a:tailEnd/>
          </a:ln>
        </p:spPr>
        <p:txBody>
          <a:bodyPr>
            <a:prstTxWarp prst="textNoShape">
              <a:avLst/>
            </a:prstTxWarp>
            <a:spAutoFit/>
          </a:bodyPr>
          <a:lstStyle/>
          <a:p>
            <a:pPr algn="ctr"/>
            <a:r>
              <a:rPr lang="en-US" sz="2400" dirty="0"/>
              <a:t>Once the system is blended we pasteurize to create a microbiologically safe product.</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a:xfrm>
            <a:off x="0" y="79375"/>
            <a:ext cx="9144000" cy="682625"/>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Arial Rounded MT Bold" pitchFamily="34" charset="0"/>
                <a:ea typeface="+mj-ea"/>
                <a:cs typeface="+mj-cs"/>
              </a:defRPr>
            </a:lvl1pPr>
          </a:lstStyle>
          <a:p>
            <a:pPr defTabSz="914305"/>
            <a:r>
              <a:rPr lang="en-US" dirty="0" smtClean="0">
                <a:latin typeface="+mj-lt"/>
              </a:rPr>
              <a:t>Convenience Store Customers</a:t>
            </a:r>
            <a:endParaRPr lang="en-US" dirty="0">
              <a:latin typeface="+mj-lt"/>
            </a:endParaRPr>
          </a:p>
        </p:txBody>
      </p:sp>
      <p:pic>
        <p:nvPicPr>
          <p:cNvPr id="3" name="Picture 27" descr="http://img.icbdr.com/MediaManagement/43/I8H77K71T091S4XYH43.gif"/>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4139158" y="3124200"/>
            <a:ext cx="2795042" cy="931681"/>
          </a:xfrm>
          <a:prstGeom prst="rect">
            <a:avLst/>
          </a:prstGeom>
          <a:effectLst>
            <a:outerShdw blurRad="292100" dist="139700" dir="2700000" algn="tl" rotWithShape="0">
              <a:srgbClr val="333333">
                <a:alpha val="65000"/>
              </a:srgbClr>
            </a:outerShdw>
          </a:effectLst>
        </p:spPr>
      </p:pic>
      <p:pic>
        <p:nvPicPr>
          <p:cNvPr id="6" name="Picture 30" descr="http://www.cumberlandfarms.com/images/head_logo.jpg">
            <a:hlinkClick r:id="rId3"/>
          </p:cNvPr>
          <p:cNvPicPr>
            <a:picLocks noChangeAspect="1" noChangeArrowheads="1"/>
          </p:cNvPicPr>
          <p:nvPr/>
        </p:nvPicPr>
        <p:blipFill>
          <a:blip r:embed="rId4" cstate="email"/>
          <a:srcRect/>
          <a:stretch>
            <a:fillRect/>
          </a:stretch>
        </p:blipFill>
        <p:spPr bwMode="auto">
          <a:xfrm>
            <a:off x="2362200" y="3358906"/>
            <a:ext cx="1383820" cy="607419"/>
          </a:xfrm>
          <a:prstGeom prst="rect">
            <a:avLst/>
          </a:prstGeom>
          <a:ln>
            <a:noFill/>
          </a:ln>
          <a:effectLst>
            <a:outerShdw blurRad="292100" dist="139700" dir="2700000" algn="tl" rotWithShape="0">
              <a:srgbClr val="333333">
                <a:alpha val="65000"/>
              </a:srgbClr>
            </a:outerShdw>
          </a:effectLst>
        </p:spPr>
      </p:pic>
      <p:pic>
        <p:nvPicPr>
          <p:cNvPr id="8" name="Picture 26" descr="Kroger logo">
            <a:hlinkClick r:id="rId5"/>
          </p:cNvPr>
          <p:cNvPicPr>
            <a:picLocks noChangeAspect="1" noChangeArrowheads="1"/>
          </p:cNvPicPr>
          <p:nvPr/>
        </p:nvPicPr>
        <p:blipFill>
          <a:blip r:embed="rId6" cstate="email">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5486400" y="1841554"/>
            <a:ext cx="954516" cy="689626"/>
          </a:xfrm>
          <a:prstGeom prst="rect">
            <a:avLst/>
          </a:prstGeom>
          <a:ln>
            <a:noFill/>
          </a:ln>
          <a:effectLst>
            <a:outerShdw blurRad="292100" dist="139700" dir="2700000" algn="tl" rotWithShape="0">
              <a:srgbClr val="333333">
                <a:alpha val="65000"/>
              </a:srgbClr>
            </a:outerShdw>
          </a:effectLst>
        </p:spPr>
      </p:pic>
      <p:pic>
        <p:nvPicPr>
          <p:cNvPr id="9" name="Picture 23"/>
          <p:cNvPicPr>
            <a:picLocks noChangeAspect="1" noChangeArrowheads="1"/>
          </p:cNvPicPr>
          <p:nvPr/>
        </p:nvPicPr>
        <p:blipFill>
          <a:blip r:embed="rId7" cstate="email"/>
          <a:srcRect/>
          <a:stretch>
            <a:fillRect/>
          </a:stretch>
        </p:blipFill>
        <p:spPr bwMode="auto">
          <a:xfrm>
            <a:off x="1219200" y="1752600"/>
            <a:ext cx="751281" cy="755849"/>
          </a:xfrm>
          <a:prstGeom prst="rect">
            <a:avLst/>
          </a:prstGeom>
          <a:ln>
            <a:noFill/>
          </a:ln>
          <a:effectLst>
            <a:outerShdw blurRad="292100" dist="139700" dir="2700000" algn="tl" rotWithShape="0">
              <a:srgbClr val="333333">
                <a:alpha val="65000"/>
              </a:srgbClr>
            </a:outerShdw>
          </a:effectLst>
        </p:spPr>
      </p:pic>
      <p:pic>
        <p:nvPicPr>
          <p:cNvPr id="11" name="Picture 3"/>
          <p:cNvPicPr>
            <a:picLocks noChangeAspect="1" noChangeArrowheads="1"/>
          </p:cNvPicPr>
          <p:nvPr/>
        </p:nvPicPr>
        <p:blipFill rotWithShape="1">
          <a:blip r:embed="rId8" cstate="print">
            <a:clrChange>
              <a:clrFrom>
                <a:srgbClr val="FFFFFF"/>
              </a:clrFrom>
              <a:clrTo>
                <a:srgbClr val="FFFFFF">
                  <a:alpha val="0"/>
                </a:srgbClr>
              </a:clrTo>
            </a:clrChange>
          </a:blip>
          <a:srcRect l="12166" t="14583" r="70573" b="73958"/>
          <a:stretch/>
        </p:blipFill>
        <p:spPr bwMode="auto">
          <a:xfrm>
            <a:off x="3247817" y="1841554"/>
            <a:ext cx="1262743" cy="628650"/>
          </a:xfrm>
          <a:prstGeom prst="rect">
            <a:avLst/>
          </a:prstGeom>
          <a:ln>
            <a:noFill/>
          </a:ln>
          <a:effectLst>
            <a:outerShdw blurRad="292100" dist="139700" dir="2700000" algn="tl" rotWithShape="0">
              <a:srgbClr val="333333">
                <a:alpha val="65000"/>
              </a:srgbClr>
            </a:outerShdw>
          </a:effectLst>
        </p:spPr>
      </p:pic>
      <p:pic>
        <p:nvPicPr>
          <p:cNvPr id="12" name="Picture 401" descr="http://www.minnesotapga.com/assistants/images/holidaystores.gif">
            <a:hlinkClick r:id="rId9"/>
          </p:cNvPr>
          <p:cNvPicPr>
            <a:picLocks noChangeAspect="1" noChangeArrowheads="1"/>
          </p:cNvPicPr>
          <p:nvPr/>
        </p:nvPicPr>
        <p:blipFill>
          <a:blip r:embed="rId10">
            <a:extLst>
              <a:ext uri="{BEBA8EAE-BF5A-486C-A8C5-ECC9F3942E4B}">
                <a14:imgProp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14:imgLayer r:embed="rId11">
                    <a14:imgEffect>
                      <a14:backgroundRemoval t="10000" b="90000" l="23019" r="75472"/>
                    </a14:imgEffect>
                  </a14:imgLayer>
                </a14:imgProps>
              </a:ex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743330" y="1599168"/>
            <a:ext cx="2074768" cy="1174397"/>
          </a:xfrm>
          <a:prstGeom prst="rect">
            <a:avLst/>
          </a:prstGeom>
          <a:ln>
            <a:noFill/>
          </a:ln>
          <a:effectLst>
            <a:outerShdw blurRad="292100" dist="139700" dir="2700000" algn="tl" rotWithShape="0">
              <a:srgbClr val="333333">
                <a:alpha val="65000"/>
              </a:srgbClr>
            </a:outerShdw>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3" name="Picture 4" descr="Rutter's - Why Go Anywhere Else?">
            <a:hlinkClick r:id="rId12"/>
          </p:cNvPr>
          <p:cNvPicPr>
            <a:picLocks noChangeAspect="1" noChangeArrowheads="1"/>
          </p:cNvPicPr>
          <p:nvPr/>
        </p:nvPicPr>
        <p:blipFill>
          <a:blip r:embed="rId13" cstate="print"/>
          <a:srcRect/>
          <a:stretch>
            <a:fillRect/>
          </a:stretch>
        </p:blipFill>
        <p:spPr>
          <a:xfrm>
            <a:off x="3894567" y="4724400"/>
            <a:ext cx="1526237" cy="4905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369644716"/>
      </p:ext>
    </p:extLst>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1981200" y="0"/>
            <a:ext cx="5562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smtClean="0">
                <a:ln>
                  <a:noFill/>
                </a:ln>
                <a:solidFill>
                  <a:srgbClr val="663300"/>
                </a:solidFill>
                <a:effectLst/>
                <a:uLnTx/>
                <a:uFillTx/>
                <a:latin typeface="+mj-lt"/>
                <a:ea typeface="+mj-ea"/>
                <a:cs typeface="+mj-cs"/>
              </a:rPr>
              <a:t>In Process Controls</a:t>
            </a:r>
            <a:endParaRPr kumimoji="0" lang="en-US" sz="4400" b="0" i="0" u="none" strike="noStrike" kern="0" cap="none" spc="0" normalizeH="0" baseline="0" noProof="0">
              <a:ln>
                <a:noFill/>
              </a:ln>
              <a:solidFill>
                <a:srgbClr val="663300"/>
              </a:solidFill>
              <a:effectLst/>
              <a:uLnTx/>
              <a:uFillTx/>
              <a:latin typeface="+mj-lt"/>
              <a:ea typeface="+mj-ea"/>
              <a:cs typeface="+mj-cs"/>
            </a:endParaRPr>
          </a:p>
        </p:txBody>
      </p:sp>
      <p:pic>
        <p:nvPicPr>
          <p:cNvPr id="3" name="Picture 3" descr="C:\Documents and Settings\bennettb\Desktop\Extract 10.jpg"/>
          <p:cNvPicPr>
            <a:picLocks noChangeAspect="1" noChangeArrowheads="1"/>
          </p:cNvPicPr>
          <p:nvPr/>
        </p:nvPicPr>
        <p:blipFill>
          <a:blip r:embed="rId2"/>
          <a:srcRect/>
          <a:stretch>
            <a:fillRect/>
          </a:stretch>
        </p:blipFill>
        <p:spPr bwMode="auto">
          <a:xfrm>
            <a:off x="1752600" y="1066800"/>
            <a:ext cx="5638800" cy="3771900"/>
          </a:xfrm>
          <a:prstGeom prst="rect">
            <a:avLst/>
          </a:prstGeom>
          <a:noFill/>
          <a:ln w="9525">
            <a:noFill/>
            <a:miter lim="800000"/>
            <a:headEnd/>
            <a:tailEnd/>
          </a:ln>
        </p:spPr>
      </p:pic>
      <p:sp>
        <p:nvSpPr>
          <p:cNvPr id="4" name="TextBox 3"/>
          <p:cNvSpPr txBox="1">
            <a:spLocks noChangeArrowheads="1"/>
          </p:cNvSpPr>
          <p:nvPr/>
        </p:nvSpPr>
        <p:spPr bwMode="auto">
          <a:xfrm>
            <a:off x="533400" y="4884738"/>
            <a:ext cx="8001000" cy="830262"/>
          </a:xfrm>
          <a:prstGeom prst="rect">
            <a:avLst/>
          </a:prstGeom>
          <a:noFill/>
          <a:ln w="9525">
            <a:noFill/>
            <a:miter lim="800000"/>
            <a:headEnd/>
            <a:tailEnd/>
          </a:ln>
        </p:spPr>
        <p:txBody>
          <a:bodyPr>
            <a:prstTxWarp prst="textNoShape">
              <a:avLst/>
            </a:prstTxWarp>
            <a:spAutoFit/>
          </a:bodyPr>
          <a:lstStyle/>
          <a:p>
            <a:pPr algn="ctr"/>
            <a:r>
              <a:rPr lang="en-US" sz="2400"/>
              <a:t>As an accredited ISO 9001-2008 facility, in process controls are critical to product safety and consistency.</a:t>
            </a: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1371600" y="0"/>
            <a:ext cx="64008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smtClean="0">
                <a:ln>
                  <a:noFill/>
                </a:ln>
                <a:solidFill>
                  <a:srgbClr val="663300"/>
                </a:solidFill>
                <a:effectLst/>
                <a:uLnTx/>
                <a:uFillTx/>
                <a:latin typeface="+mj-lt"/>
                <a:ea typeface="+mj-ea"/>
                <a:cs typeface="+mj-cs"/>
              </a:rPr>
              <a:t>Packaging</a:t>
            </a:r>
            <a:endParaRPr kumimoji="0" lang="en-US" sz="4400" b="0" i="0" u="none" strike="noStrike" kern="0" cap="none" spc="0" normalizeH="0" baseline="0" noProof="0">
              <a:ln>
                <a:noFill/>
              </a:ln>
              <a:solidFill>
                <a:srgbClr val="663300"/>
              </a:solidFill>
              <a:effectLst/>
              <a:uLnTx/>
              <a:uFillTx/>
              <a:latin typeface="+mj-lt"/>
              <a:ea typeface="+mj-ea"/>
              <a:cs typeface="+mj-cs"/>
            </a:endParaRPr>
          </a:p>
        </p:txBody>
      </p:sp>
      <p:pic>
        <p:nvPicPr>
          <p:cNvPr id="3" name="Picture 4" descr="C:\Documents and Settings\bennettb\Desktop\Extract 12a.jpg"/>
          <p:cNvPicPr>
            <a:picLocks noChangeAspect="1" noChangeArrowheads="1"/>
          </p:cNvPicPr>
          <p:nvPr/>
        </p:nvPicPr>
        <p:blipFill>
          <a:blip r:embed="rId2"/>
          <a:srcRect/>
          <a:stretch>
            <a:fillRect/>
          </a:stretch>
        </p:blipFill>
        <p:spPr bwMode="auto">
          <a:xfrm>
            <a:off x="1828800" y="1143000"/>
            <a:ext cx="2547938" cy="3822700"/>
          </a:xfrm>
          <a:prstGeom prst="rect">
            <a:avLst/>
          </a:prstGeom>
          <a:noFill/>
          <a:ln w="9525">
            <a:noFill/>
            <a:miter lim="800000"/>
            <a:headEnd/>
            <a:tailEnd/>
          </a:ln>
        </p:spPr>
      </p:pic>
      <p:pic>
        <p:nvPicPr>
          <p:cNvPr id="4" name="Picture 5" descr="C:\Documents and Settings\bennettb\Desktop\Extract 12b.jpg"/>
          <p:cNvPicPr>
            <a:picLocks noChangeAspect="1" noChangeArrowheads="1"/>
          </p:cNvPicPr>
          <p:nvPr/>
        </p:nvPicPr>
        <p:blipFill>
          <a:blip r:embed="rId3"/>
          <a:srcRect/>
          <a:stretch>
            <a:fillRect/>
          </a:stretch>
        </p:blipFill>
        <p:spPr bwMode="auto">
          <a:xfrm>
            <a:off x="5029200" y="1177925"/>
            <a:ext cx="2514600" cy="3775075"/>
          </a:xfrm>
          <a:prstGeom prst="rect">
            <a:avLst/>
          </a:prstGeom>
          <a:noFill/>
          <a:ln w="9525">
            <a:noFill/>
            <a:miter lim="800000"/>
            <a:headEnd/>
            <a:tailEnd/>
          </a:ln>
        </p:spPr>
      </p:pic>
      <p:sp>
        <p:nvSpPr>
          <p:cNvPr id="5" name="TextBox 3"/>
          <p:cNvSpPr txBox="1">
            <a:spLocks noChangeArrowheads="1"/>
          </p:cNvSpPr>
          <p:nvPr/>
        </p:nvSpPr>
        <p:spPr bwMode="auto">
          <a:xfrm>
            <a:off x="304800" y="5037138"/>
            <a:ext cx="8382000" cy="830262"/>
          </a:xfrm>
          <a:prstGeom prst="rect">
            <a:avLst/>
          </a:prstGeom>
          <a:noFill/>
          <a:ln w="9525">
            <a:noFill/>
            <a:miter lim="800000"/>
            <a:headEnd/>
            <a:tailEnd/>
          </a:ln>
        </p:spPr>
        <p:txBody>
          <a:bodyPr>
            <a:prstTxWarp prst="textNoShape">
              <a:avLst/>
            </a:prstTxWarp>
            <a:spAutoFit/>
          </a:bodyPr>
          <a:lstStyle/>
          <a:p>
            <a:pPr algn="ctr"/>
            <a:r>
              <a:rPr lang="en-US" sz="2400"/>
              <a:t>We provide a multitude of packaging options from totes to food service dispensing bottles.</a:t>
            </a: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1447800" y="0"/>
            <a:ext cx="6324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smtClean="0">
                <a:ln>
                  <a:noFill/>
                </a:ln>
                <a:solidFill>
                  <a:srgbClr val="663300"/>
                </a:solidFill>
                <a:effectLst/>
                <a:uLnTx/>
                <a:uFillTx/>
                <a:latin typeface="+mj-lt"/>
                <a:ea typeface="+mj-ea"/>
                <a:cs typeface="+mj-cs"/>
              </a:rPr>
              <a:t>Quality Assurance</a:t>
            </a:r>
            <a:endParaRPr kumimoji="0" lang="en-US" sz="4400" b="0" i="0" u="none" strike="noStrike" kern="0" cap="none" spc="0" normalizeH="0" baseline="0" noProof="0">
              <a:ln>
                <a:noFill/>
              </a:ln>
              <a:solidFill>
                <a:srgbClr val="663300"/>
              </a:solidFill>
              <a:effectLst/>
              <a:uLnTx/>
              <a:uFillTx/>
              <a:latin typeface="+mj-lt"/>
              <a:ea typeface="+mj-ea"/>
              <a:cs typeface="+mj-cs"/>
            </a:endParaRPr>
          </a:p>
        </p:txBody>
      </p:sp>
      <p:pic>
        <p:nvPicPr>
          <p:cNvPr id="3" name="Picture 3" descr="C:\Documents and Settings\bennettb\Desktop\Extract 1.jpg"/>
          <p:cNvPicPr>
            <a:picLocks noChangeAspect="1" noChangeArrowheads="1"/>
          </p:cNvPicPr>
          <p:nvPr/>
        </p:nvPicPr>
        <p:blipFill>
          <a:blip r:embed="rId2"/>
          <a:srcRect/>
          <a:stretch>
            <a:fillRect/>
          </a:stretch>
        </p:blipFill>
        <p:spPr bwMode="auto">
          <a:xfrm>
            <a:off x="1981200" y="1066800"/>
            <a:ext cx="5410200" cy="3606800"/>
          </a:xfrm>
          <a:prstGeom prst="rect">
            <a:avLst/>
          </a:prstGeom>
          <a:noFill/>
          <a:ln w="9525">
            <a:noFill/>
            <a:miter lim="800000"/>
            <a:headEnd/>
            <a:tailEnd/>
          </a:ln>
        </p:spPr>
      </p:pic>
      <p:sp>
        <p:nvSpPr>
          <p:cNvPr id="4" name="TextBox 3"/>
          <p:cNvSpPr txBox="1">
            <a:spLocks noChangeArrowheads="1"/>
          </p:cNvSpPr>
          <p:nvPr/>
        </p:nvSpPr>
        <p:spPr bwMode="auto">
          <a:xfrm>
            <a:off x="381000" y="4876800"/>
            <a:ext cx="8305800" cy="830262"/>
          </a:xfrm>
          <a:prstGeom prst="rect">
            <a:avLst/>
          </a:prstGeom>
          <a:noFill/>
          <a:ln w="9525">
            <a:noFill/>
            <a:miter lim="800000"/>
            <a:headEnd/>
            <a:tailEnd/>
          </a:ln>
        </p:spPr>
        <p:txBody>
          <a:bodyPr>
            <a:prstTxWarp prst="textNoShape">
              <a:avLst/>
            </a:prstTxWarp>
            <a:spAutoFit/>
          </a:bodyPr>
          <a:lstStyle/>
          <a:p>
            <a:pPr algn="ctr"/>
            <a:r>
              <a:rPr lang="en-US" sz="2400" dirty="0"/>
              <a:t>Our products are tested on site to prevent microbiological contaminants, yeast and mold.</a:t>
            </a: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362200" y="147918"/>
            <a:ext cx="4419600" cy="5719482"/>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362200" y="228600"/>
            <a:ext cx="4416137" cy="571500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6" descr="SD_Jack_PPT.jpg"/>
          <p:cNvPicPr>
            <a:picLocks noChangeAspect="1"/>
          </p:cNvPicPr>
          <p:nvPr/>
        </p:nvPicPr>
        <p:blipFill>
          <a:blip r:embed="rId2" cstate="print"/>
          <a:srcRect/>
          <a:stretch>
            <a:fillRect/>
          </a:stretch>
        </p:blipFill>
        <p:spPr bwMode="auto">
          <a:xfrm>
            <a:off x="0" y="-28222"/>
            <a:ext cx="9153020" cy="6886222"/>
          </a:xfrm>
          <a:prstGeom prst="rect">
            <a:avLst/>
          </a:prstGeom>
          <a:noFill/>
          <a:ln w="9525">
            <a:noFill/>
            <a:miter lim="800000"/>
            <a:headEnd/>
            <a:tailEnd/>
          </a:ln>
        </p:spPr>
      </p:pic>
      <p:sp>
        <p:nvSpPr>
          <p:cNvPr id="3" name="Title 1"/>
          <p:cNvSpPr txBox="1">
            <a:spLocks/>
          </p:cNvSpPr>
          <p:nvPr/>
        </p:nvSpPr>
        <p:spPr>
          <a:xfrm>
            <a:off x="0" y="1295400"/>
            <a:ext cx="9144000" cy="1828800"/>
          </a:xfrm>
          <a:prstGeom prst="rect">
            <a:avLst/>
          </a:prstGeom>
          <a:noFill/>
          <a:ln w="9525">
            <a:noFill/>
            <a:miter lim="800000"/>
            <a:headEnd/>
            <a:tailEnd/>
          </a:ln>
        </p:spPr>
        <p:txBody>
          <a:bodyPr lIns="91430" tIns="45715" rIns="91430" bIns="45715" anchor="ctr">
            <a:noAutofit/>
          </a:bodyPr>
          <a:lstStyle>
            <a:lvl1pPr algn="ctr" defTabSz="914400" rtl="0" eaLnBrk="1" latinLnBrk="0" hangingPunct="1">
              <a:spcBef>
                <a:spcPct val="0"/>
              </a:spcBef>
              <a:buNone/>
              <a:defRPr sz="4400" kern="1200">
                <a:solidFill>
                  <a:schemeClr val="tx1"/>
                </a:solidFill>
                <a:latin typeface="Arial Rounded MT Bold" pitchFamily="34" charset="0"/>
                <a:ea typeface="+mj-ea"/>
                <a:cs typeface="+mj-cs"/>
              </a:defRPr>
            </a:lvl1pPr>
          </a:lstStyle>
          <a:p>
            <a:pPr marL="39672" defTabSz="914116">
              <a:defRPr/>
            </a:pPr>
            <a:r>
              <a:rPr lang="en-US" sz="6000" dirty="0" smtClean="0">
                <a:latin typeface="+mj-lt"/>
                <a:sym typeface="C FranklinGothic Condensed" charset="0"/>
              </a:rPr>
              <a:t>Marketing</a:t>
            </a:r>
          </a:p>
          <a:p>
            <a:pPr marL="39672" defTabSz="914116">
              <a:defRPr/>
            </a:pPr>
            <a:r>
              <a:rPr lang="en-US" sz="6000" dirty="0" smtClean="0">
                <a:latin typeface="+mj-lt"/>
                <a:sym typeface="C FranklinGothic Condensed" charset="0"/>
              </a:rPr>
              <a:t>Capabilities</a:t>
            </a:r>
            <a:endParaRPr lang="en-US" sz="6000" dirty="0">
              <a:latin typeface="+mj-lt"/>
              <a:sym typeface="C FranklinGothic Condensed" charset="0"/>
            </a:endParaRPr>
          </a:p>
        </p:txBody>
      </p:sp>
      <p:pic>
        <p:nvPicPr>
          <p:cNvPr id="4" name="9bf51ff7-1d12-4951-ace5-2098b3e005d2" descr="1231589F-88CE-4ACA-90B2-0EE648EACE95@sndcoffee"/>
          <p:cNvPicPr>
            <a:picLocks noChangeAspect="1" noChangeArrowheads="1"/>
          </p:cNvPicPr>
          <p:nvPr/>
        </p:nvPicPr>
        <p:blipFill>
          <a:blip r:embed="rId3"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899226" y="6162675"/>
            <a:ext cx="1510974" cy="55245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403451194"/>
      </p:ext>
    </p:extLst>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0" y="0"/>
            <a:ext cx="9144000" cy="6858000"/>
          </a:xfrm>
          <a:prstGeom prst="rect">
            <a:avLst/>
          </a:prstGeom>
        </p:spPr>
      </p:pic>
      <p:pic>
        <p:nvPicPr>
          <p:cNvPr id="3" name="Picture 2"/>
          <p:cNvPicPr>
            <a:picLocks noChangeAspect="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0" y="0"/>
            <a:ext cx="9144000" cy="6858000"/>
          </a:xfrm>
          <a:prstGeom prst="rect">
            <a:avLst/>
          </a:prstGeom>
        </p:spPr>
      </p:pic>
      <p:grpSp>
        <p:nvGrpSpPr>
          <p:cNvPr id="54" name="Group 53"/>
          <p:cNvGrpSpPr/>
          <p:nvPr/>
        </p:nvGrpSpPr>
        <p:grpSpPr>
          <a:xfrm>
            <a:off x="296545" y="2024558"/>
            <a:ext cx="2141804" cy="879207"/>
            <a:chOff x="157817" y="3439167"/>
            <a:chExt cx="2141804" cy="879207"/>
          </a:xfrm>
        </p:grpSpPr>
        <p:sp>
          <p:nvSpPr>
            <p:cNvPr id="4" name="Rectangle 3"/>
            <p:cNvSpPr/>
            <p:nvPr/>
          </p:nvSpPr>
          <p:spPr>
            <a:xfrm>
              <a:off x="180362" y="3439167"/>
              <a:ext cx="2066653" cy="879207"/>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57817" y="3548209"/>
              <a:ext cx="2141804" cy="646331"/>
            </a:xfrm>
            <a:prstGeom prst="rect">
              <a:avLst/>
            </a:prstGeom>
            <a:noFill/>
          </p:spPr>
          <p:txBody>
            <a:bodyPr wrap="square" rtlCol="0">
              <a:spAutoFit/>
            </a:bodyPr>
            <a:lstStyle/>
            <a:p>
              <a:pPr algn="ctr"/>
              <a:r>
                <a:rPr lang="en-US" dirty="0" smtClean="0">
                  <a:solidFill>
                    <a:schemeClr val="bg1"/>
                  </a:solidFill>
                </a:rPr>
                <a:t>Custom solutions help meet your goals</a:t>
              </a:r>
            </a:p>
          </p:txBody>
        </p:sp>
      </p:grpSp>
      <p:grpSp>
        <p:nvGrpSpPr>
          <p:cNvPr id="55" name="Group 54"/>
          <p:cNvGrpSpPr/>
          <p:nvPr/>
        </p:nvGrpSpPr>
        <p:grpSpPr>
          <a:xfrm>
            <a:off x="2356435" y="4554403"/>
            <a:ext cx="2141804" cy="879207"/>
            <a:chOff x="2382288" y="-217923"/>
            <a:chExt cx="2141804" cy="879207"/>
          </a:xfrm>
        </p:grpSpPr>
        <p:sp>
          <p:nvSpPr>
            <p:cNvPr id="44" name="Rectangle 43"/>
            <p:cNvSpPr/>
            <p:nvPr/>
          </p:nvSpPr>
          <p:spPr>
            <a:xfrm>
              <a:off x="2419863" y="-217923"/>
              <a:ext cx="2066653" cy="879207"/>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extBox 46"/>
            <p:cNvSpPr txBox="1"/>
            <p:nvPr/>
          </p:nvSpPr>
          <p:spPr>
            <a:xfrm>
              <a:off x="2382288" y="-65523"/>
              <a:ext cx="2141804" cy="646331"/>
            </a:xfrm>
            <a:prstGeom prst="rect">
              <a:avLst/>
            </a:prstGeom>
            <a:noFill/>
          </p:spPr>
          <p:txBody>
            <a:bodyPr wrap="square" rtlCol="0">
              <a:spAutoFit/>
            </a:bodyPr>
            <a:lstStyle/>
            <a:p>
              <a:pPr algn="ctr"/>
              <a:r>
                <a:rPr lang="en-US" dirty="0" smtClean="0">
                  <a:solidFill>
                    <a:schemeClr val="bg1"/>
                  </a:solidFill>
                </a:rPr>
                <a:t>Add new </a:t>
              </a:r>
              <a:r>
                <a:rPr lang="en-US" dirty="0" err="1" smtClean="0">
                  <a:solidFill>
                    <a:schemeClr val="bg1"/>
                  </a:solidFill>
                </a:rPr>
                <a:t>dayparts</a:t>
              </a:r>
              <a:r>
                <a:rPr lang="en-US" dirty="0" smtClean="0">
                  <a:solidFill>
                    <a:schemeClr val="bg1"/>
                  </a:solidFill>
                </a:rPr>
                <a:t>; diversify your menu</a:t>
              </a:r>
            </a:p>
          </p:txBody>
        </p:sp>
      </p:grpSp>
      <p:grpSp>
        <p:nvGrpSpPr>
          <p:cNvPr id="56" name="Group 55"/>
          <p:cNvGrpSpPr/>
          <p:nvPr/>
        </p:nvGrpSpPr>
        <p:grpSpPr>
          <a:xfrm>
            <a:off x="4408811" y="5715000"/>
            <a:ext cx="2141804" cy="879207"/>
            <a:chOff x="4621789" y="-217923"/>
            <a:chExt cx="2141804" cy="879207"/>
          </a:xfrm>
        </p:grpSpPr>
        <p:sp>
          <p:nvSpPr>
            <p:cNvPr id="45" name="Rectangle 44"/>
            <p:cNvSpPr/>
            <p:nvPr/>
          </p:nvSpPr>
          <p:spPr>
            <a:xfrm>
              <a:off x="4659364" y="-217923"/>
              <a:ext cx="2066653" cy="879207"/>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TextBox 47"/>
            <p:cNvSpPr txBox="1"/>
            <p:nvPr/>
          </p:nvSpPr>
          <p:spPr>
            <a:xfrm>
              <a:off x="4621789" y="-65523"/>
              <a:ext cx="2141804" cy="646331"/>
            </a:xfrm>
            <a:prstGeom prst="rect">
              <a:avLst/>
            </a:prstGeom>
            <a:noFill/>
          </p:spPr>
          <p:txBody>
            <a:bodyPr wrap="square" rtlCol="0">
              <a:spAutoFit/>
            </a:bodyPr>
            <a:lstStyle/>
            <a:p>
              <a:pPr algn="ctr"/>
              <a:r>
                <a:rPr lang="en-US" dirty="0" smtClean="0">
                  <a:solidFill>
                    <a:schemeClr val="bg1"/>
                  </a:solidFill>
                </a:rPr>
                <a:t>Gain new customers throughout the day</a:t>
              </a:r>
            </a:p>
          </p:txBody>
        </p:sp>
      </p:grpSp>
      <p:grpSp>
        <p:nvGrpSpPr>
          <p:cNvPr id="57" name="Group 56"/>
          <p:cNvGrpSpPr/>
          <p:nvPr/>
        </p:nvGrpSpPr>
        <p:grpSpPr>
          <a:xfrm>
            <a:off x="6550615" y="2549793"/>
            <a:ext cx="2141804" cy="879207"/>
            <a:chOff x="7019104" y="-217923"/>
            <a:chExt cx="2141804" cy="879207"/>
          </a:xfrm>
        </p:grpSpPr>
        <p:sp>
          <p:nvSpPr>
            <p:cNvPr id="46" name="Rectangle 45"/>
            <p:cNvSpPr/>
            <p:nvPr/>
          </p:nvSpPr>
          <p:spPr>
            <a:xfrm>
              <a:off x="7077347" y="-217923"/>
              <a:ext cx="2066653" cy="879207"/>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TextBox 48"/>
            <p:cNvSpPr txBox="1"/>
            <p:nvPr/>
          </p:nvSpPr>
          <p:spPr>
            <a:xfrm>
              <a:off x="7019104" y="-100716"/>
              <a:ext cx="2141804" cy="646331"/>
            </a:xfrm>
            <a:prstGeom prst="rect">
              <a:avLst/>
            </a:prstGeom>
            <a:noFill/>
          </p:spPr>
          <p:txBody>
            <a:bodyPr wrap="square" rtlCol="0">
              <a:spAutoFit/>
            </a:bodyPr>
            <a:lstStyle/>
            <a:p>
              <a:pPr algn="ctr"/>
              <a:r>
                <a:rPr lang="en-US" dirty="0" smtClean="0">
                  <a:solidFill>
                    <a:schemeClr val="bg1"/>
                  </a:solidFill>
                </a:rPr>
                <a:t>Improve </a:t>
              </a:r>
            </a:p>
            <a:p>
              <a:pPr algn="ctr"/>
              <a:r>
                <a:rPr lang="en-US" dirty="0" smtClean="0">
                  <a:solidFill>
                    <a:schemeClr val="bg1"/>
                  </a:solidFill>
                </a:rPr>
                <a:t>your profit</a:t>
              </a:r>
            </a:p>
          </p:txBody>
        </p:sp>
      </p:grpSp>
      <p:pic>
        <p:nvPicPr>
          <p:cNvPr id="58" name="Picture 57" descr="MIB-ribbon-with-YOURS.png"/>
          <p:cNvPicPr>
            <a:picLocks noChangeAspect="1"/>
          </p:cNvPicPr>
          <p:nvPr/>
        </p:nvPicPr>
        <p:blipFill rotWithShape="1">
          <a:blip r:embed="rId4">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23176" t="11724" r="21594" b="1822"/>
          <a:stretch/>
        </p:blipFill>
        <p:spPr>
          <a:xfrm>
            <a:off x="2901133" y="233858"/>
            <a:ext cx="3050526" cy="3581400"/>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71355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childTnLst>
                                </p:cTn>
                              </p:par>
                            </p:childTnLst>
                          </p:cTn>
                        </p:par>
                        <p:par>
                          <p:cTn id="8" fill="hold">
                            <p:stCondLst>
                              <p:cond delay="1000"/>
                            </p:stCondLst>
                            <p:childTnLst>
                              <p:par>
                                <p:cTn id="9" presetID="10" presetClass="exit" presetSubtype="0" fill="hold" nodeType="afterEffect">
                                  <p:stCondLst>
                                    <p:cond delay="1000"/>
                                  </p:stCondLst>
                                  <p:childTnLst>
                                    <p:animEffect transition="out" filter="fade">
                                      <p:cBhvr>
                                        <p:cTn id="10" dur="1000"/>
                                        <p:tgtEl>
                                          <p:spTgt spid="3"/>
                                        </p:tgtEl>
                                      </p:cBhvr>
                                    </p:animEffect>
                                    <p:set>
                                      <p:cBhvr>
                                        <p:cTn id="11" dur="1" fill="hold">
                                          <p:stCondLst>
                                            <p:cond delay="999"/>
                                          </p:stCondLst>
                                        </p:cTn>
                                        <p:tgtEl>
                                          <p:spTgt spid="3"/>
                                        </p:tgtEl>
                                        <p:attrNameLst>
                                          <p:attrName>style.visibility</p:attrName>
                                        </p:attrNameLst>
                                      </p:cBhvr>
                                      <p:to>
                                        <p:strVal val="hidden"/>
                                      </p:to>
                                    </p:set>
                                  </p:childTnLst>
                                </p:cTn>
                              </p:par>
                              <p:par>
                                <p:cTn id="12" presetID="10" presetClass="exit" presetSubtype="0" fill="hold" nodeType="withEffect">
                                  <p:stCondLst>
                                    <p:cond delay="1000"/>
                                  </p:stCondLst>
                                  <p:childTnLst>
                                    <p:animEffect transition="out" filter="fade">
                                      <p:cBhvr>
                                        <p:cTn id="13" dur="500"/>
                                        <p:tgtEl>
                                          <p:spTgt spid="58"/>
                                        </p:tgtEl>
                                      </p:cBhvr>
                                    </p:animEffect>
                                    <p:set>
                                      <p:cBhvr>
                                        <p:cTn id="14" dur="1" fill="hold">
                                          <p:stCondLst>
                                            <p:cond delay="499"/>
                                          </p:stCondLst>
                                        </p:cTn>
                                        <p:tgtEl>
                                          <p:spTgt spid="5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42" presetClass="path" presetSubtype="0" accel="50000" decel="50000" fill="hold" nodeType="withEffect">
                                  <p:stCondLst>
                                    <p:cond delay="0"/>
                                  </p:stCondLst>
                                  <p:childTnLst>
                                    <p:animMotion origin="layout" path="M -3.44385E-6 -2.31374E-6 L -3.44385E-6 -0.2522 " pathEditMode="relative" rAng="0" ptsTypes="AA">
                                      <p:cBhvr>
                                        <p:cTn id="22" dur="500" fill="hold"/>
                                        <p:tgtEl>
                                          <p:spTgt spid="54"/>
                                        </p:tgtEl>
                                        <p:attrNameLst>
                                          <p:attrName>ppt_x</p:attrName>
                                          <p:attrName>ppt_y</p:attrName>
                                        </p:attrNameLst>
                                      </p:cBhvr>
                                      <p:rCtr x="0" y="-12610"/>
                                    </p:animMotion>
                                  </p:childTnLst>
                                </p:cTn>
                              </p:par>
                              <p:par>
                                <p:cTn id="23" presetID="2" presetClass="entr" presetSubtype="4"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500" fill="hold"/>
                                        <p:tgtEl>
                                          <p:spTgt spid="55"/>
                                        </p:tgtEl>
                                        <p:attrNameLst>
                                          <p:attrName>ppt_x</p:attrName>
                                        </p:attrNameLst>
                                      </p:cBhvr>
                                      <p:tavLst>
                                        <p:tav tm="0">
                                          <p:val>
                                            <p:strVal val="#ppt_x"/>
                                          </p:val>
                                        </p:tav>
                                        <p:tav tm="100000">
                                          <p:val>
                                            <p:strVal val="#ppt_x"/>
                                          </p:val>
                                        </p:tav>
                                      </p:tavLst>
                                    </p:anim>
                                    <p:anim calcmode="lin" valueType="num">
                                      <p:cBhvr additive="base">
                                        <p:cTn id="26" dur="500" fill="hold"/>
                                        <p:tgtEl>
                                          <p:spTgt spid="55"/>
                                        </p:tgtEl>
                                        <p:attrNameLst>
                                          <p:attrName>ppt_y</p:attrName>
                                        </p:attrNameLst>
                                      </p:cBhvr>
                                      <p:tavLst>
                                        <p:tav tm="0">
                                          <p:val>
                                            <p:strVal val="1+#ppt_h/2"/>
                                          </p:val>
                                        </p:tav>
                                        <p:tav tm="100000">
                                          <p:val>
                                            <p:strVal val="#ppt_y"/>
                                          </p:val>
                                        </p:tav>
                                      </p:tavLst>
                                    </p:anim>
                                  </p:childTnLst>
                                </p:cTn>
                              </p:par>
                              <p:par>
                                <p:cTn id="27" presetID="42" presetClass="path" presetSubtype="0" accel="50000" decel="50000" fill="hold" nodeType="withEffect">
                                  <p:stCondLst>
                                    <p:cond delay="0"/>
                                  </p:stCondLst>
                                  <p:childTnLst>
                                    <p:animMotion origin="layout" path="M -2.5447E-6 -9.16242E-7 L -2.5447E-6 -0.12402 " pathEditMode="relative" rAng="0" ptsTypes="AA">
                                      <p:cBhvr>
                                        <p:cTn id="28" dur="500" fill="hold"/>
                                        <p:tgtEl>
                                          <p:spTgt spid="55"/>
                                        </p:tgtEl>
                                        <p:attrNameLst>
                                          <p:attrName>ppt_x</p:attrName>
                                          <p:attrName>ppt_y</p:attrName>
                                        </p:attrNameLst>
                                      </p:cBhvr>
                                      <p:rCtr x="0" y="-6201"/>
                                    </p:animMotion>
                                  </p:childTnLst>
                                </p:cTn>
                              </p:par>
                              <p:par>
                                <p:cTn id="29" presetID="2" presetClass="entr" presetSubtype="4" fill="hold" nodeType="with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ppt_x"/>
                                          </p:val>
                                        </p:tav>
                                        <p:tav tm="100000">
                                          <p:val>
                                            <p:strVal val="#ppt_x"/>
                                          </p:val>
                                        </p:tav>
                                      </p:tavLst>
                                    </p:anim>
                                    <p:anim calcmode="lin" valueType="num">
                                      <p:cBhvr additive="base">
                                        <p:cTn id="32" dur="500" fill="hold"/>
                                        <p:tgtEl>
                                          <p:spTgt spid="56"/>
                                        </p:tgtEl>
                                        <p:attrNameLst>
                                          <p:attrName>ppt_y</p:attrName>
                                        </p:attrNameLst>
                                      </p:cBhvr>
                                      <p:tavLst>
                                        <p:tav tm="0">
                                          <p:val>
                                            <p:strVal val="1+#ppt_h/2"/>
                                          </p:val>
                                        </p:tav>
                                        <p:tav tm="100000">
                                          <p:val>
                                            <p:strVal val="#ppt_y"/>
                                          </p:val>
                                        </p:tav>
                                      </p:tavLst>
                                    </p:anim>
                                  </p:childTnLst>
                                </p:cTn>
                              </p:par>
                              <p:par>
                                <p:cTn id="33" presetID="42" presetClass="path" presetSubtype="0" accel="50000" decel="50000" fill="hold" nodeType="withEffect">
                                  <p:stCondLst>
                                    <p:cond delay="0"/>
                                  </p:stCondLst>
                                  <p:childTnLst>
                                    <p:animMotion origin="layout" path="M 2.41104E-6 -9.16242E-7 L 2.41104E-6 -0.12402 " pathEditMode="relative" rAng="0" ptsTypes="AA">
                                      <p:cBhvr>
                                        <p:cTn id="34" dur="500" fill="hold"/>
                                        <p:tgtEl>
                                          <p:spTgt spid="56"/>
                                        </p:tgtEl>
                                        <p:attrNameLst>
                                          <p:attrName>ppt_x</p:attrName>
                                          <p:attrName>ppt_y</p:attrName>
                                        </p:attrNameLst>
                                      </p:cBhvr>
                                      <p:rCtr x="0" y="-6201"/>
                                    </p:animMotion>
                                  </p:childTnLst>
                                </p:cTn>
                              </p:par>
                              <p:par>
                                <p:cTn id="35" presetID="2" presetClass="entr" presetSubtype="4"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1+#ppt_h/2"/>
                                          </p:val>
                                        </p:tav>
                                        <p:tav tm="100000">
                                          <p:val>
                                            <p:strVal val="#ppt_y"/>
                                          </p:val>
                                        </p:tav>
                                      </p:tavLst>
                                    </p:anim>
                                  </p:childTnLst>
                                </p:cTn>
                              </p:par>
                              <p:par>
                                <p:cTn id="39" presetID="42" presetClass="path" presetSubtype="0" accel="50000" decel="50000" fill="hold" nodeType="withEffect">
                                  <p:stCondLst>
                                    <p:cond delay="0"/>
                                  </p:stCondLst>
                                  <p:childTnLst>
                                    <p:animMotion origin="layout" path="M 1.08141E-6 -2.31374E-6 L 1.08141E-6 -0.2522 " pathEditMode="relative" rAng="0" ptsTypes="AA">
                                      <p:cBhvr>
                                        <p:cTn id="40" dur="1000" fill="hold"/>
                                        <p:tgtEl>
                                          <p:spTgt spid="57"/>
                                        </p:tgtEl>
                                        <p:attrNameLst>
                                          <p:attrName>ppt_x</p:attrName>
                                          <p:attrName>ppt_y</p:attrName>
                                        </p:attrNameLst>
                                      </p:cBhvr>
                                      <p:rCtr x="0" y="-12610"/>
                                    </p:animMotion>
                                  </p:childTnLst>
                                </p:cTn>
                              </p:par>
                            </p:childTnLst>
                          </p:cTn>
                        </p:par>
                        <p:par>
                          <p:cTn id="41" fill="hold">
                            <p:stCondLst>
                              <p:cond delay="1000"/>
                            </p:stCondLst>
                            <p:childTnLst>
                              <p:par>
                                <p:cTn id="42" presetID="10" presetClass="entr" presetSubtype="0" fill="hold" nodeType="afterEffect">
                                  <p:stCondLst>
                                    <p:cond delay="100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a:xfrm>
            <a:off x="25400" y="76200"/>
            <a:ext cx="9118600" cy="914400"/>
          </a:xfrm>
          <a:prstGeom prst="rect">
            <a:avLst/>
          </a:prstGeom>
        </p:spPr>
        <p:txBody>
          <a:bodyPr/>
          <a:lstStyle>
            <a:lvl1pPr algn="ctr" defTabSz="914400" rtl="0" eaLnBrk="1" latinLnBrk="0" hangingPunct="1">
              <a:spcBef>
                <a:spcPct val="0"/>
              </a:spcBef>
              <a:buNone/>
              <a:defRPr sz="4400" kern="1200">
                <a:solidFill>
                  <a:schemeClr val="tx1"/>
                </a:solidFill>
                <a:latin typeface="Arial Rounded MT Bold" pitchFamily="34" charset="0"/>
                <a:ea typeface="+mj-ea"/>
                <a:cs typeface="+mj-cs"/>
              </a:defRPr>
            </a:lvl1pPr>
          </a:lstStyle>
          <a:p>
            <a:r>
              <a:rPr lang="en-US" sz="4000" dirty="0" smtClean="0">
                <a:latin typeface="+mj-lt"/>
              </a:rPr>
              <a:t>Comprehensive Merchandising</a:t>
            </a:r>
            <a:endParaRPr lang="en-US" sz="4000" dirty="0">
              <a:latin typeface="+mj-lt"/>
            </a:endParaRPr>
          </a:p>
        </p:txBody>
      </p:sp>
      <p:pic>
        <p:nvPicPr>
          <p:cNvPr id="1026" name="Picture 2" descr="F:\Archive\Installations\EE Wine Catharpin RF.JPG"/>
          <p:cNvPicPr>
            <a:picLocks noChangeAspect="1" noChangeArrowheads="1"/>
          </p:cNvPicPr>
          <p:nvPr/>
        </p:nvPicPr>
        <p:blipFill>
          <a:blip r:embed="rId2"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33157" y="1143000"/>
            <a:ext cx="4572243" cy="3429000"/>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27" name="Picture 3" descr="F:\Jill A\CLIENT (route, ntl dist, ntl c)\EE Wine\sample POS\EE Wine club card.jpg"/>
          <p:cNvPicPr>
            <a:picLocks noChangeAspect="1" noChangeArrowheads="1"/>
          </p:cNvPicPr>
          <p:nvPr/>
        </p:nvPicPr>
        <p:blipFill rotWithShape="1">
          <a:blip r:embed="rId3"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23136" t="28955" r="23491" b="40152"/>
          <a:stretch/>
        </p:blipFill>
        <p:spPr bwMode="auto">
          <a:xfrm>
            <a:off x="914400" y="4800600"/>
            <a:ext cx="1287887" cy="745435"/>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28" name="Picture 4" descr="F:\Jill A\CLIENT (route, ntl dist, ntl c)\EE Wine\sample POS\EE Wine layered signs.jpg"/>
          <p:cNvPicPr>
            <a:picLocks noChangeAspect="1" noChangeArrowheads="1"/>
          </p:cNvPicPr>
          <p:nvPr/>
        </p:nvPicPr>
        <p:blipFill rotWithShape="1">
          <a:blip r:embed="rId4">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25847" r="25061" b="64092"/>
          <a:stretch/>
        </p:blipFill>
        <p:spPr bwMode="auto">
          <a:xfrm>
            <a:off x="5603568" y="2209800"/>
            <a:ext cx="3235632" cy="1828800"/>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29" name="Picture 5" descr="F:\Jill A\CLIENT (route, ntl dist, ntl c)\EE Wine\sample POS\EE Wine window sign.jpg"/>
          <p:cNvPicPr>
            <a:picLocks noChangeAspect="1" noChangeArrowheads="1"/>
          </p:cNvPicPr>
          <p:nvPr/>
        </p:nvPicPr>
        <p:blipFill rotWithShape="1">
          <a:blip r:embed="rId5"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8662" t="22225" r="8242" b="11773"/>
          <a:stretch/>
        </p:blipFill>
        <p:spPr bwMode="auto">
          <a:xfrm>
            <a:off x="3124200" y="4303592"/>
            <a:ext cx="2268395" cy="1392260"/>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30" name="Picture 6" descr="F:\Jill A\CLIENT (route, ntl dist, ntl c)\EE Wine\13-0306 S&amp;D EE Wine Circular Hdrs.jpg"/>
          <p:cNvPicPr>
            <a:picLocks noChangeAspect="1" noChangeArrowheads="1"/>
          </p:cNvPicPr>
          <p:nvPr/>
        </p:nvPicPr>
        <p:blipFill rotWithShape="1">
          <a:blip r:embed="rId6"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8360" t="18230" r="44231" b="46987"/>
          <a:stretch/>
        </p:blipFill>
        <p:spPr bwMode="auto">
          <a:xfrm>
            <a:off x="5867400" y="725556"/>
            <a:ext cx="2664791" cy="1510748"/>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31" name="Picture 7" descr="F:\Jill A\CLIENT (route, ntl dist, ntl c)\EE Wine\sample POS\EE WINE spring LTO.jpg"/>
          <p:cNvPicPr>
            <a:picLocks noChangeAspect="1" noChangeArrowheads="1"/>
          </p:cNvPicPr>
          <p:nvPr/>
        </p:nvPicPr>
        <p:blipFill rotWithShape="1">
          <a:blip r:embed="rId7"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9765" r="9338" b="19995"/>
          <a:stretch/>
        </p:blipFill>
        <p:spPr bwMode="auto">
          <a:xfrm>
            <a:off x="6324600" y="4303592"/>
            <a:ext cx="1765300" cy="1349183"/>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42916268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a:xfrm>
            <a:off x="25400" y="76200"/>
            <a:ext cx="9118600" cy="914400"/>
          </a:xfrm>
          <a:prstGeom prst="rect">
            <a:avLst/>
          </a:prstGeom>
        </p:spPr>
        <p:txBody>
          <a:bodyPr/>
          <a:lstStyle>
            <a:lvl1pPr algn="ctr" defTabSz="914400" rtl="0" eaLnBrk="1" latinLnBrk="0" hangingPunct="1">
              <a:spcBef>
                <a:spcPct val="0"/>
              </a:spcBef>
              <a:buNone/>
              <a:defRPr sz="4400" kern="1200">
                <a:solidFill>
                  <a:schemeClr val="tx1"/>
                </a:solidFill>
                <a:latin typeface="Arial Rounded MT Bold" pitchFamily="34" charset="0"/>
                <a:ea typeface="+mj-ea"/>
                <a:cs typeface="+mj-cs"/>
              </a:defRPr>
            </a:lvl1pPr>
          </a:lstStyle>
          <a:p>
            <a:r>
              <a:rPr lang="en-US" sz="4000" dirty="0" smtClean="0">
                <a:latin typeface="+mj-lt"/>
              </a:rPr>
              <a:t>Sample C-store Installations</a:t>
            </a:r>
            <a:endParaRPr lang="en-US" sz="4000" dirty="0">
              <a:latin typeface="+mj-lt"/>
            </a:endParaRPr>
          </a:p>
        </p:txBody>
      </p:sp>
      <p:pic>
        <p:nvPicPr>
          <p:cNvPr id="1027" name="Picture 3" descr="F:\Archive\Installations\Roadrunner\Store 158 After.jpg"/>
          <p:cNvPicPr>
            <a:picLocks noChangeAspect="1" noChangeArrowheads="1"/>
          </p:cNvPicPr>
          <p:nvPr/>
        </p:nvPicPr>
        <p:blipFill rotWithShape="1">
          <a:blip r:embed="rId2"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t="3408" b="17421"/>
          <a:stretch/>
        </p:blipFill>
        <p:spPr bwMode="auto">
          <a:xfrm>
            <a:off x="4648200" y="3839673"/>
            <a:ext cx="3454400" cy="2051173"/>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28" name="Picture 4" descr="F:\Archive\Installations\High's\Softheat Dual Brewer Highs 12.2012.jpg"/>
          <p:cNvPicPr>
            <a:picLocks noChangeAspect="1" noChangeArrowheads="1"/>
          </p:cNvPicPr>
          <p:nvPr/>
        </p:nvPicPr>
        <p:blipFill>
          <a:blip r:embed="rId3"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21820" y="3949873"/>
            <a:ext cx="3738811" cy="1940974"/>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29" name="Picture 5" descr="F:\Archive\Installations\Citizen Fuel3.jpg"/>
          <p:cNvPicPr>
            <a:picLocks noChangeAspect="1" noChangeArrowheads="1"/>
          </p:cNvPicPr>
          <p:nvPr/>
        </p:nvPicPr>
        <p:blipFill rotWithShape="1">
          <a:blip r:embed="rId4"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13712" t="8962"/>
          <a:stretch/>
        </p:blipFill>
        <p:spPr bwMode="auto">
          <a:xfrm>
            <a:off x="4245455" y="973015"/>
            <a:ext cx="3443927" cy="2725126"/>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30" name="Picture 6" descr="F:\Archive\Installations\Zions Va Oil 3 Island.JPG"/>
          <p:cNvPicPr>
            <a:picLocks noChangeAspect="1" noChangeArrowheads="1"/>
          </p:cNvPicPr>
          <p:nvPr/>
        </p:nvPicPr>
        <p:blipFill rotWithShape="1">
          <a:blip r:embed="rId5"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l="6918" t="14081" b="4432"/>
          <a:stretch/>
        </p:blipFill>
        <p:spPr bwMode="auto">
          <a:xfrm>
            <a:off x="1371600" y="973015"/>
            <a:ext cx="2455948" cy="2866659"/>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491979283"/>
      </p:ext>
    </p:extLst>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l="23563" r="24713" b="8262"/>
          <a:stretch>
            <a:fillRect/>
          </a:stretch>
        </p:blipFill>
        <p:spPr>
          <a:xfrm>
            <a:off x="3327400" y="228600"/>
            <a:ext cx="2286000" cy="52451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 name="Rounded Rectangle 11"/>
          <p:cNvSpPr/>
          <p:nvPr/>
        </p:nvSpPr>
        <p:spPr>
          <a:xfrm>
            <a:off x="495300" y="3710842"/>
            <a:ext cx="3619500" cy="1470757"/>
          </a:xfrm>
          <a:prstGeom prst="roundRect">
            <a:avLst/>
          </a:prstGeom>
          <a:solidFill>
            <a:schemeClr val="bg2">
              <a:lumMod val="90000"/>
              <a:alpha val="80000"/>
            </a:schemeClr>
          </a:solidFill>
        </p:spPr>
        <p:txBody>
          <a:bodyPr wrap="square" lIns="82040" tIns="41021" rIns="82040" bIns="41021">
            <a:spAutoFit/>
          </a:bodyPr>
          <a:lstStyle/>
          <a:p>
            <a:pPr marL="282606">
              <a:lnSpc>
                <a:spcPct val="90000"/>
              </a:lnSpc>
              <a:spcBef>
                <a:spcPct val="15000"/>
              </a:spcBef>
              <a:buClr>
                <a:schemeClr val="bg1"/>
              </a:buClr>
            </a:pPr>
            <a:r>
              <a:rPr lang="en-US" dirty="0" smtClean="0">
                <a:solidFill>
                  <a:sysClr val="windowText" lastClr="000000"/>
                </a:solidFill>
                <a:ea typeface="ＭＳ Ｐゴシック" charset="-128"/>
                <a:cs typeface="Arial" pitchFamily="34" charset="0"/>
              </a:rPr>
              <a:t>First </a:t>
            </a:r>
            <a:r>
              <a:rPr lang="en-US" dirty="0">
                <a:solidFill>
                  <a:sysClr val="windowText" lastClr="000000"/>
                </a:solidFill>
                <a:ea typeface="ＭＳ Ｐゴシック" charset="-128"/>
                <a:cs typeface="Arial" pitchFamily="34" charset="0"/>
              </a:rPr>
              <a:t>US based coffee &amp; tea manufacturer with ISO 9001:2000 certification; ONLY roaster in the US with the 9001:2008 designation</a:t>
            </a:r>
            <a:r>
              <a:rPr lang="en-US" dirty="0" smtClean="0">
                <a:solidFill>
                  <a:sysClr val="windowText" lastClr="000000"/>
                </a:solidFill>
                <a:ea typeface="ＭＳ Ｐゴシック" charset="-128"/>
                <a:cs typeface="Arial" pitchFamily="34" charset="0"/>
              </a:rPr>
              <a:t>.</a:t>
            </a:r>
            <a:endParaRPr lang="en-US" dirty="0">
              <a:solidFill>
                <a:sysClr val="windowText" lastClr="000000"/>
              </a:solidFill>
              <a:ea typeface="ＭＳ Ｐゴシック" charset="-128"/>
              <a:cs typeface="Arial" pitchFamily="34" charset="0"/>
            </a:endParaRPr>
          </a:p>
        </p:txBody>
      </p:sp>
      <p:sp>
        <p:nvSpPr>
          <p:cNvPr id="14" name="TextBox 13"/>
          <p:cNvSpPr txBox="1"/>
          <p:nvPr/>
        </p:nvSpPr>
        <p:spPr>
          <a:xfrm>
            <a:off x="0" y="76200"/>
            <a:ext cx="9144001" cy="1569642"/>
          </a:xfrm>
          <a:prstGeom prst="rect">
            <a:avLst/>
          </a:prstGeom>
        </p:spPr>
        <p:txBody>
          <a:bodyPr vert="horz" lIns="90453" tIns="45226" rIns="90453" bIns="45226" rtlCol="0" anchor="ctr">
            <a:noAutofit/>
          </a:bodyPr>
          <a:lstStyle>
            <a:lvl1pPr defTabSz="914305" eaLnBrk="1" latinLnBrk="0" hangingPunct="1">
              <a:buNone/>
              <a:defRPr sz="4800" b="1">
                <a:latin typeface="Arial Rounded MT Bold" pitchFamily="34" charset="0"/>
                <a:ea typeface="+mj-ea"/>
                <a:cs typeface="+mj-cs"/>
              </a:defRPr>
            </a:lvl1pPr>
          </a:lstStyle>
          <a:p>
            <a:pPr algn="ctr"/>
            <a:r>
              <a:rPr lang="en-US" sz="4000" b="0" dirty="0">
                <a:latin typeface="+mj-lt"/>
              </a:rPr>
              <a:t>S&amp;D Holds Industry Certifications </a:t>
            </a:r>
            <a:endParaRPr lang="en-US" sz="4000" b="0" dirty="0" smtClean="0">
              <a:latin typeface="+mj-lt"/>
            </a:endParaRPr>
          </a:p>
          <a:p>
            <a:pPr algn="ctr"/>
            <a:r>
              <a:rPr lang="en-US" sz="4000" b="0" dirty="0" smtClean="0">
                <a:latin typeface="+mj-lt"/>
              </a:rPr>
              <a:t>Assuring </a:t>
            </a:r>
            <a:r>
              <a:rPr lang="en-US" sz="4000" b="0" dirty="0">
                <a:latin typeface="+mj-lt"/>
              </a:rPr>
              <a:t>Quality and Safety</a:t>
            </a:r>
          </a:p>
        </p:txBody>
      </p:sp>
      <p:pic>
        <p:nvPicPr>
          <p:cNvPr id="24581" name="Picture 4" descr="Image Detail"/>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92041" y="2060890"/>
            <a:ext cx="1493837" cy="1493839"/>
          </a:xfrm>
          <a:prstGeom prst="rect">
            <a:avLst/>
          </a:prstGeom>
          <a:noFill/>
          <a:ln w="9525">
            <a:noFill/>
            <a:miter lim="800000"/>
            <a:headEnd/>
            <a:tailEnd/>
          </a:ln>
        </p:spPr>
      </p:pic>
      <p:pic>
        <p:nvPicPr>
          <p:cNvPr id="7" name="Picture 2" descr="logo">
            <a:hlinkClick r:id="rId3"/>
          </p:cNvPr>
          <p:cNvPicPr>
            <a:picLocks noChangeAspect="1" noChangeArrowheads="1"/>
          </p:cNvPicPr>
          <p:nvPr/>
        </p:nvPicPr>
        <p:blipFill>
          <a:blip r:embed="rId4" cstate="email">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868744" y="2272428"/>
            <a:ext cx="2014469" cy="990046"/>
          </a:xfrm>
          <a:prstGeom prst="rect">
            <a:avLst/>
          </a:prstGeom>
          <a:ln>
            <a:noFill/>
          </a:ln>
          <a:effectLst>
            <a:outerShdw blurRad="292100" dist="139700" dir="2700000" algn="tl" rotWithShape="0">
              <a:srgbClr val="333333">
                <a:alpha val="65000"/>
              </a:srgbClr>
            </a:outerShdw>
          </a:effectLst>
        </p:spPr>
      </p:pic>
      <p:sp>
        <p:nvSpPr>
          <p:cNvPr id="9" name="Rectangle 12"/>
          <p:cNvSpPr>
            <a:spLocks noChangeArrowheads="1"/>
          </p:cNvSpPr>
          <p:nvPr/>
        </p:nvSpPr>
        <p:spPr bwMode="auto">
          <a:xfrm>
            <a:off x="4953001" y="3710843"/>
            <a:ext cx="3845954" cy="1470757"/>
          </a:xfrm>
          <a:prstGeom prst="roundRect">
            <a:avLst/>
          </a:prstGeom>
          <a:solidFill>
            <a:schemeClr val="bg2">
              <a:lumMod val="90000"/>
              <a:alpha val="80000"/>
            </a:schemeClr>
          </a:solidFill>
        </p:spPr>
        <p:txBody>
          <a:bodyPr wrap="square" lIns="82040" tIns="41021" rIns="82040" bIns="41021">
            <a:spAutoFit/>
          </a:bodyPr>
          <a:lstStyle/>
          <a:p>
            <a:pPr marL="282606">
              <a:lnSpc>
                <a:spcPct val="90000"/>
              </a:lnSpc>
              <a:spcBef>
                <a:spcPct val="15000"/>
              </a:spcBef>
              <a:buClr>
                <a:schemeClr val="bg1"/>
              </a:buClr>
              <a:defRPr/>
            </a:pPr>
            <a:r>
              <a:rPr lang="en-US" dirty="0">
                <a:solidFill>
                  <a:sysClr val="windowText" lastClr="000000"/>
                </a:solidFill>
                <a:ea typeface="ＭＳ Ｐゴシック" charset="-128"/>
                <a:cs typeface="Arial" pitchFamily="34" charset="0"/>
              </a:rPr>
              <a:t>Globally recognized Food Safety and Quality Management Program through SQF 2000 (Level 3 for Coffee/Tea and Level 2 for Coffee &amp; Tea Extracts).</a:t>
            </a:r>
          </a:p>
        </p:txBody>
      </p:sp>
      <p:sp>
        <p:nvSpPr>
          <p:cNvPr id="2" name="TextBox 1"/>
          <p:cNvSpPr txBox="1"/>
          <p:nvPr/>
        </p:nvSpPr>
        <p:spPr>
          <a:xfrm>
            <a:off x="2194738" y="2570733"/>
            <a:ext cx="1809750" cy="445278"/>
          </a:xfrm>
          <a:prstGeom prst="rect">
            <a:avLst/>
          </a:prstGeom>
          <a:noFill/>
        </p:spPr>
        <p:txBody>
          <a:bodyPr wrap="square" lIns="90453" tIns="45226" rIns="90453" bIns="45226" rtlCol="0">
            <a:spAutoFit/>
          </a:bodyPr>
          <a:lstStyle/>
          <a:p>
            <a:r>
              <a:rPr lang="en-US" sz="2300" b="1" dirty="0" smtClean="0"/>
              <a:t>9001:2008</a:t>
            </a:r>
            <a:endParaRPr lang="en-US" sz="2300" b="1"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8006816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l="29318" t="18707" r="27866" b="23784"/>
          <a:stretch>
            <a:fillRect/>
          </a:stretch>
        </p:blipFill>
        <p:spPr bwMode="auto">
          <a:xfrm>
            <a:off x="838200" y="228600"/>
            <a:ext cx="7518400" cy="5638800"/>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96" name="Picture 395" descr="Screen shot 2013-07-30 at 2.31.27 PM.png"/>
          <p:cNvPicPr>
            <a:picLocks noChangeAspect="1"/>
          </p:cNvPicPr>
          <p:nvPr/>
        </p:nvPicPr>
        <p:blipFill>
          <a:blip r:embed="rId2"/>
          <a:stretch>
            <a:fillRect/>
          </a:stretch>
        </p:blipFill>
        <p:spPr>
          <a:xfrm>
            <a:off x="381000" y="381000"/>
            <a:ext cx="8260220" cy="5290436"/>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3" descr="SD_Jack_PPT.jpg"/>
          <p:cNvPicPr>
            <a:picLocks noChangeAspect="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82" y="0"/>
            <a:ext cx="9144000" cy="68580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3" name="Rectangle 2"/>
          <p:cNvSpPr/>
          <p:nvPr/>
        </p:nvSpPr>
        <p:spPr>
          <a:xfrm>
            <a:off x="-482" y="6648450"/>
            <a:ext cx="9144482" cy="2095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a:off x="36689" y="3733800"/>
            <a:ext cx="9118600" cy="1447800"/>
          </a:xfrm>
          <a:prstGeom prst="rect">
            <a:avLst/>
          </a:prstGeom>
        </p:spPr>
        <p:txBody>
          <a:bodyPr/>
          <a:lstStyle>
            <a:lvl1pPr algn="ctr" defTabSz="914400" rtl="0" eaLnBrk="1" latinLnBrk="0" hangingPunct="1">
              <a:spcBef>
                <a:spcPct val="0"/>
              </a:spcBef>
              <a:buNone/>
              <a:defRPr sz="4400" kern="1200">
                <a:solidFill>
                  <a:schemeClr val="tx1"/>
                </a:solidFill>
                <a:latin typeface="Arial Rounded MT Bold" pitchFamily="34" charset="0"/>
                <a:ea typeface="+mj-ea"/>
                <a:cs typeface="+mj-cs"/>
              </a:defRPr>
            </a:lvl1pPr>
          </a:lstStyle>
          <a:p>
            <a:r>
              <a:rPr lang="en-US" sz="4000" dirty="0" smtClean="0"/>
              <a:t>Thank </a:t>
            </a:r>
          </a:p>
          <a:p>
            <a:r>
              <a:rPr lang="en-US" sz="4000" dirty="0" smtClean="0"/>
              <a:t>you!</a:t>
            </a:r>
            <a:endParaRPr lang="en-US" sz="4000"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938411522"/>
      </p:ext>
    </p:extLst>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194" name="Picture 3"/>
          <p:cNvPicPr>
            <a:picLocks noChangeAspect="1"/>
          </p:cNvPicPr>
          <p:nvPr/>
        </p:nvPicPr>
        <p:blipFill>
          <a:blip r:embed="rId2"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0" y="0"/>
            <a:ext cx="9144000" cy="68580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8195" name="TextBox 11"/>
          <p:cNvSpPr txBox="1">
            <a:spLocks noChangeArrowheads="1"/>
          </p:cNvSpPr>
          <p:nvPr/>
        </p:nvSpPr>
        <p:spPr bwMode="auto">
          <a:xfrm>
            <a:off x="698500" y="1443038"/>
            <a:ext cx="1811338" cy="617537"/>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01882" tIns="50941" rIns="101882" bIns="50941">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solidFill>
                  <a:schemeClr val="bg1"/>
                </a:solidFill>
              </a:rPr>
              <a:t>Farm Identification</a:t>
            </a:r>
          </a:p>
        </p:txBody>
      </p:sp>
      <p:sp>
        <p:nvSpPr>
          <p:cNvPr id="8196" name="TextBox 17"/>
          <p:cNvSpPr txBox="1">
            <a:spLocks noChangeArrowheads="1"/>
          </p:cNvSpPr>
          <p:nvPr/>
        </p:nvSpPr>
        <p:spPr bwMode="auto">
          <a:xfrm>
            <a:off x="2693988" y="1516063"/>
            <a:ext cx="5518150" cy="503237"/>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01882" tIns="50941" rIns="101882" bIns="50941">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sz="1300">
                <a:solidFill>
                  <a:srgbClr val="000066"/>
                </a:solidFill>
              </a:rPr>
              <a:t>Delivers traceability, links agronomic practices with market incentive, uncovers risks and opportunities, allows for measures of supply chain efficiency.   </a:t>
            </a:r>
          </a:p>
        </p:txBody>
      </p:sp>
      <p:sp>
        <p:nvSpPr>
          <p:cNvPr id="8197" name="TextBox 12"/>
          <p:cNvSpPr txBox="1">
            <a:spLocks noChangeArrowheads="1"/>
          </p:cNvSpPr>
          <p:nvPr/>
        </p:nvSpPr>
        <p:spPr bwMode="auto">
          <a:xfrm>
            <a:off x="784225" y="2320925"/>
            <a:ext cx="1651000" cy="619125"/>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01882" tIns="50941" rIns="101882" bIns="50941">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solidFill>
                  <a:schemeClr val="bg1"/>
                </a:solidFill>
              </a:rPr>
              <a:t>Technical Assistance</a:t>
            </a:r>
          </a:p>
        </p:txBody>
      </p:sp>
      <p:sp>
        <p:nvSpPr>
          <p:cNvPr id="8198" name="TextBox 20"/>
          <p:cNvSpPr txBox="1">
            <a:spLocks noChangeArrowheads="1"/>
          </p:cNvSpPr>
          <p:nvPr/>
        </p:nvSpPr>
        <p:spPr bwMode="auto">
          <a:xfrm>
            <a:off x="2535238" y="2336800"/>
            <a:ext cx="6265862" cy="703263"/>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01882" tIns="50941" rIns="101882" bIns="50941">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sz="1300">
                <a:solidFill>
                  <a:srgbClr val="000066"/>
                </a:solidFill>
              </a:rPr>
              <a:t>Embeds technical support into the supply chain for ongoing supply and quality improvements and improved economic opportunities for farmers.</a:t>
            </a:r>
          </a:p>
          <a:p>
            <a:pPr eaLnBrk="1" hangingPunct="1"/>
            <a:endParaRPr lang="en-US" sz="1300">
              <a:solidFill>
                <a:srgbClr val="000066"/>
              </a:solidFill>
            </a:endParaRPr>
          </a:p>
        </p:txBody>
      </p:sp>
      <p:sp>
        <p:nvSpPr>
          <p:cNvPr id="8199" name="TextBox 13"/>
          <p:cNvSpPr txBox="1">
            <a:spLocks noChangeArrowheads="1"/>
          </p:cNvSpPr>
          <p:nvPr/>
        </p:nvSpPr>
        <p:spPr bwMode="auto">
          <a:xfrm>
            <a:off x="509588" y="3119438"/>
            <a:ext cx="2200275" cy="619125"/>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01882" tIns="50941" rIns="101882" bIns="50941">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solidFill>
                  <a:schemeClr val="bg1"/>
                </a:solidFill>
              </a:rPr>
              <a:t>Verified </a:t>
            </a:r>
          </a:p>
          <a:p>
            <a:pPr algn="ctr" eaLnBrk="1" hangingPunct="1"/>
            <a:r>
              <a:rPr lang="en-US">
                <a:solidFill>
                  <a:schemeClr val="bg1"/>
                </a:solidFill>
              </a:rPr>
              <a:t>or Certified</a:t>
            </a:r>
          </a:p>
        </p:txBody>
      </p:sp>
      <p:sp>
        <p:nvSpPr>
          <p:cNvPr id="8200" name="TextBox 24"/>
          <p:cNvSpPr txBox="1">
            <a:spLocks noChangeArrowheads="1"/>
          </p:cNvSpPr>
          <p:nvPr/>
        </p:nvSpPr>
        <p:spPr bwMode="auto">
          <a:xfrm>
            <a:off x="2568575" y="3146425"/>
            <a:ext cx="5816600" cy="703263"/>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01882" tIns="50941" rIns="101882" bIns="50941">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sz="1300">
                <a:solidFill>
                  <a:srgbClr val="000066"/>
                </a:solidFill>
              </a:rPr>
              <a:t>Ensures minimum standards for environmental &amp; social responsibility are </a:t>
            </a:r>
          </a:p>
          <a:p>
            <a:pPr eaLnBrk="1" hangingPunct="1"/>
            <a:r>
              <a:rPr lang="en-US" sz="1300">
                <a:solidFill>
                  <a:srgbClr val="000066"/>
                </a:solidFill>
              </a:rPr>
              <a:t>upheld while building capacity for enhanced levels of scorecarding or certification as readiness increases and market demands.</a:t>
            </a:r>
          </a:p>
        </p:txBody>
      </p:sp>
      <p:sp>
        <p:nvSpPr>
          <p:cNvPr id="8201" name="TextBox 13"/>
          <p:cNvSpPr txBox="1">
            <a:spLocks noChangeArrowheads="1"/>
          </p:cNvSpPr>
          <p:nvPr/>
        </p:nvSpPr>
        <p:spPr bwMode="auto">
          <a:xfrm>
            <a:off x="784225" y="4073525"/>
            <a:ext cx="1662113" cy="61753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01882" tIns="50941" rIns="101882" bIns="50941">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solidFill>
                  <a:schemeClr val="bg1"/>
                </a:solidFill>
              </a:rPr>
              <a:t>Collaborative Partnerships</a:t>
            </a:r>
          </a:p>
        </p:txBody>
      </p:sp>
      <p:sp>
        <p:nvSpPr>
          <p:cNvPr id="8202" name="TextBox 24"/>
          <p:cNvSpPr txBox="1">
            <a:spLocks noChangeArrowheads="1"/>
          </p:cNvSpPr>
          <p:nvPr/>
        </p:nvSpPr>
        <p:spPr bwMode="auto">
          <a:xfrm>
            <a:off x="2671763" y="4073525"/>
            <a:ext cx="5815012" cy="50323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01882" tIns="50941" rIns="101882" bIns="50941">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sz="1300">
                <a:solidFill>
                  <a:srgbClr val="000066"/>
                </a:solidFill>
              </a:rPr>
              <a:t>Encourages information-sharing, shared goal setting and problem solving, and continual improvement.</a:t>
            </a:r>
          </a:p>
        </p:txBody>
      </p:sp>
      <p:sp>
        <p:nvSpPr>
          <p:cNvPr id="8203" name="TextBox 42"/>
          <p:cNvSpPr txBox="1">
            <a:spLocks noChangeArrowheads="1"/>
          </p:cNvSpPr>
          <p:nvPr/>
        </p:nvSpPr>
        <p:spPr bwMode="auto">
          <a:xfrm>
            <a:off x="784225" y="5016500"/>
            <a:ext cx="8570913" cy="301625"/>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01882" tIns="50941" rIns="101882" bIns="50941">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sz="1300">
                <a:solidFill>
                  <a:srgbClr val="000066"/>
                </a:solidFill>
              </a:rPr>
              <a:t>Farm i.d. + embedded technical assistance + verified or other + continual improvement = </a:t>
            </a:r>
            <a:r>
              <a:rPr lang="en-US" sz="1300" b="1">
                <a:solidFill>
                  <a:srgbClr val="000066"/>
                </a:solidFill>
              </a:rPr>
              <a:t>sustainably managed</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3018337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email">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410200" y="609600"/>
            <a:ext cx="3353634" cy="5029200"/>
          </a:xfrm>
          <a:prstGeom prst="rect">
            <a:avLst/>
          </a:prstGeom>
          <a:ln>
            <a:noFill/>
          </a:ln>
          <a:effectLst>
            <a:softEdge rad="112500"/>
          </a:effectLst>
        </p:spPr>
      </p:pic>
      <p:sp>
        <p:nvSpPr>
          <p:cNvPr id="6" name="TextBox 5"/>
          <p:cNvSpPr txBox="1"/>
          <p:nvPr/>
        </p:nvSpPr>
        <p:spPr>
          <a:xfrm>
            <a:off x="0" y="77460"/>
            <a:ext cx="5055839" cy="1446540"/>
          </a:xfrm>
          <a:prstGeom prst="rect">
            <a:avLst/>
          </a:prstGeom>
        </p:spPr>
        <p:txBody>
          <a:bodyPr vert="horz" lIns="91440" tIns="45720" rIns="91440" bIns="45720" rtlCol="0" anchor="ctr">
            <a:normAutofit/>
          </a:bodyPr>
          <a:lstStyle>
            <a:lvl1pPr defTabSz="914305">
              <a:spcBef>
                <a:spcPct val="0"/>
              </a:spcBef>
              <a:buNone/>
              <a:defRPr sz="4400" b="1">
                <a:latin typeface="Arial Rounded MT Bold" pitchFamily="34" charset="0"/>
                <a:ea typeface="+mj-ea"/>
                <a:cs typeface="+mj-cs"/>
              </a:defRPr>
            </a:lvl1pPr>
          </a:lstStyle>
          <a:p>
            <a:pPr algn="ctr"/>
            <a:r>
              <a:rPr lang="en-US" sz="4000" b="0" dirty="0">
                <a:latin typeface="+mj-lt"/>
              </a:rPr>
              <a:t>Product </a:t>
            </a:r>
          </a:p>
          <a:p>
            <a:pPr algn="ctr"/>
            <a:r>
              <a:rPr lang="en-US" sz="4000" b="0" dirty="0">
                <a:latin typeface="+mj-lt"/>
              </a:rPr>
              <a:t>Development</a:t>
            </a:r>
          </a:p>
        </p:txBody>
      </p:sp>
      <p:sp>
        <p:nvSpPr>
          <p:cNvPr id="5" name="TextBox 5"/>
          <p:cNvSpPr txBox="1">
            <a:spLocks noChangeArrowheads="1"/>
          </p:cNvSpPr>
          <p:nvPr/>
        </p:nvSpPr>
        <p:spPr bwMode="auto">
          <a:xfrm>
            <a:off x="362759" y="2468712"/>
            <a:ext cx="4412441" cy="2670208"/>
          </a:xfrm>
          <a:prstGeom prst="rect">
            <a:avLst/>
          </a:prstGeom>
          <a:noFill/>
          <a:ln w="9525">
            <a:noFill/>
            <a:miter lim="800000"/>
            <a:headEnd/>
            <a:tailEnd/>
          </a:ln>
        </p:spPr>
        <p:txBody>
          <a:bodyPr wrap="square" lIns="91430" tIns="45715" rIns="91430" bIns="45715">
            <a:spAutoFit/>
          </a:bodyPr>
          <a:lstStyle/>
          <a:p>
            <a:pPr>
              <a:spcAft>
                <a:spcPts val="1200"/>
              </a:spcAft>
            </a:pPr>
            <a:r>
              <a:rPr lang="en-US" sz="1600" dirty="0">
                <a:cs typeface="Arial" pitchFamily="34" charset="0"/>
              </a:rPr>
              <a:t>Award winning innovation to keep you on the leading edge:</a:t>
            </a:r>
          </a:p>
          <a:p>
            <a:pPr marL="757626" lvl="1" indent="-342900">
              <a:spcAft>
                <a:spcPts val="1200"/>
              </a:spcAft>
              <a:buFont typeface="Arial" pitchFamily="34" charset="0"/>
              <a:buChar char="•"/>
            </a:pPr>
            <a:r>
              <a:rPr lang="en-US" sz="1600" dirty="0">
                <a:cs typeface="Arial" pitchFamily="34" charset="0"/>
              </a:rPr>
              <a:t>  Custom blends</a:t>
            </a:r>
          </a:p>
          <a:p>
            <a:pPr marL="757626" lvl="1" indent="-342900">
              <a:spcAft>
                <a:spcPts val="1200"/>
              </a:spcAft>
              <a:buFont typeface="Arial" pitchFamily="34" charset="0"/>
              <a:buChar char="•"/>
            </a:pPr>
            <a:r>
              <a:rPr lang="en-US" sz="1600" dirty="0">
                <a:cs typeface="Arial" pitchFamily="34" charset="0"/>
              </a:rPr>
              <a:t>  Proprietary formulations</a:t>
            </a:r>
          </a:p>
          <a:p>
            <a:pPr marL="757626" lvl="1" indent="-342900">
              <a:spcAft>
                <a:spcPts val="1200"/>
              </a:spcAft>
              <a:buFont typeface="Arial" pitchFamily="34" charset="0"/>
              <a:buChar char="•"/>
            </a:pPr>
            <a:r>
              <a:rPr lang="en-US" sz="1600" dirty="0">
                <a:cs typeface="Arial" pitchFamily="34" charset="0"/>
              </a:rPr>
              <a:t>  Emerging beverages</a:t>
            </a:r>
          </a:p>
          <a:p>
            <a:pPr marL="757626" lvl="1" indent="-342900">
              <a:spcAft>
                <a:spcPts val="1200"/>
              </a:spcAft>
              <a:buFont typeface="Arial" pitchFamily="34" charset="0"/>
              <a:buChar char="•"/>
            </a:pPr>
            <a:r>
              <a:rPr lang="en-US" sz="1600" dirty="0">
                <a:cs typeface="Arial" pitchFamily="34" charset="0"/>
              </a:rPr>
              <a:t>  Breakthrough new products</a:t>
            </a:r>
          </a:p>
          <a:p>
            <a:pPr lvl="1">
              <a:lnSpc>
                <a:spcPct val="150000"/>
              </a:lnSpc>
            </a:pPr>
            <a:endParaRPr lang="en-US" sz="1600" dirty="0">
              <a:cs typeface="Arial" pitchFamily="34" charset="0"/>
            </a:endParaRPr>
          </a:p>
        </p:txBody>
      </p:sp>
      <p:pic>
        <p:nvPicPr>
          <p:cNvPr id="2" name="Picture 2"/>
          <p:cNvPicPr>
            <a:picLocks noChangeAspect="1" noChangeArrowheads="1"/>
          </p:cNvPicPr>
          <p:nvPr/>
        </p:nvPicPr>
        <p:blipFill>
          <a:blip r:embed="rId3" cstate="email">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953000" y="304800"/>
            <a:ext cx="1494986" cy="1676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9090988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Rectangle 1"/>
          <p:cNvSpPr>
            <a:spLocks noChangeArrowheads="1"/>
          </p:cNvSpPr>
          <p:nvPr/>
        </p:nvSpPr>
        <p:spPr bwMode="auto">
          <a:xfrm>
            <a:off x="298450" y="1143000"/>
            <a:ext cx="4349750" cy="3293209"/>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p>
            <a:r>
              <a:rPr lang="en-US" sz="1600" dirty="0"/>
              <a:t>Our extracts can be utilized as stand-alone flavor solutions or blended with other ingredients to deliver a one-part flavor system.</a:t>
            </a:r>
          </a:p>
          <a:p>
            <a:endParaRPr lang="en-US" sz="1600" dirty="0"/>
          </a:p>
          <a:p>
            <a:r>
              <a:rPr lang="en-US" sz="1600" b="1" dirty="0"/>
              <a:t>S&amp;D </a:t>
            </a:r>
            <a:r>
              <a:rPr lang="en-US" sz="1600" b="1" dirty="0" smtClean="0"/>
              <a:t>Extracts and </a:t>
            </a:r>
            <a:r>
              <a:rPr lang="en-US" sz="1600" b="1" dirty="0"/>
              <a:t>Ingredients Product Core Competencies include:</a:t>
            </a:r>
          </a:p>
          <a:p>
            <a:endParaRPr lang="en-US" sz="1600" dirty="0"/>
          </a:p>
          <a:p>
            <a:pPr marL="171450" indent="-171450">
              <a:buFont typeface="Arial" pitchFamily="34" charset="0"/>
              <a:buChar char="•"/>
            </a:pPr>
            <a:r>
              <a:rPr lang="en-US" sz="1600" b="1" dirty="0"/>
              <a:t>Extracts</a:t>
            </a:r>
            <a:r>
              <a:rPr lang="en-US" sz="1600" dirty="0"/>
              <a:t> (Hot or Cold Brew)</a:t>
            </a:r>
          </a:p>
          <a:p>
            <a:pPr marL="171450" indent="-171450">
              <a:buFont typeface="Arial" pitchFamily="34" charset="0"/>
              <a:buChar char="•"/>
            </a:pPr>
            <a:endParaRPr lang="en-US" sz="1600" dirty="0"/>
          </a:p>
          <a:p>
            <a:pPr marL="171450" indent="-171450">
              <a:buFont typeface="Arial" pitchFamily="34" charset="0"/>
              <a:buChar char="•"/>
            </a:pPr>
            <a:r>
              <a:rPr lang="en-US" sz="1600" b="1" dirty="0"/>
              <a:t>Flavor </a:t>
            </a:r>
            <a:r>
              <a:rPr lang="en-US" sz="1600" b="1" dirty="0" smtClean="0"/>
              <a:t>Ingredients</a:t>
            </a:r>
            <a:endParaRPr lang="en-US" sz="1600" dirty="0"/>
          </a:p>
          <a:p>
            <a:endParaRPr lang="en-US" sz="1600" dirty="0"/>
          </a:p>
          <a:p>
            <a:r>
              <a:rPr lang="en-US" sz="1600" dirty="0"/>
              <a:t>S&amp;D </a:t>
            </a:r>
            <a:r>
              <a:rPr lang="en-US" sz="1600" dirty="0" smtClean="0"/>
              <a:t>can </a:t>
            </a:r>
            <a:r>
              <a:rPr lang="en-US" sz="1600" dirty="0"/>
              <a:t>design a custom flavor system for any Food, Beverage or Sweet Good application.</a:t>
            </a:r>
          </a:p>
        </p:txBody>
      </p:sp>
      <p:sp>
        <p:nvSpPr>
          <p:cNvPr id="3" name="Title 1"/>
          <p:cNvSpPr txBox="1">
            <a:spLocks/>
          </p:cNvSpPr>
          <p:nvPr/>
        </p:nvSpPr>
        <p:spPr>
          <a:xfrm>
            <a:off x="0" y="76200"/>
            <a:ext cx="9144000" cy="914400"/>
          </a:xfrm>
          <a:prstGeom prst="rect">
            <a:avLst/>
          </a:prstGeom>
          <a:noFill/>
          <a:ln w="9525">
            <a:noFill/>
            <a:miter lim="800000"/>
            <a:headEnd/>
            <a:tailEnd/>
          </a:ln>
        </p:spPr>
        <p:txBody>
          <a:bodyPr lIns="91430" tIns="45715" rIns="91430" bIns="45715" anchor="ctr">
            <a:normAutofit fontScale="97500"/>
          </a:bodyPr>
          <a:lstStyle>
            <a:lvl1pPr algn="ctr" defTabSz="914400" rtl="0" eaLnBrk="1" latinLnBrk="0" hangingPunct="1">
              <a:spcBef>
                <a:spcPct val="0"/>
              </a:spcBef>
              <a:buNone/>
              <a:defRPr sz="4400" kern="1200">
                <a:solidFill>
                  <a:schemeClr val="tx1"/>
                </a:solidFill>
                <a:latin typeface="Arial Rounded MT Bold" pitchFamily="34" charset="0"/>
                <a:ea typeface="+mj-ea"/>
                <a:cs typeface="+mj-cs"/>
              </a:defRPr>
            </a:lvl1pPr>
          </a:lstStyle>
          <a:p>
            <a:pPr marL="39672" defTabSz="914116">
              <a:defRPr/>
            </a:pPr>
            <a:r>
              <a:rPr lang="en-US" sz="4000" dirty="0">
                <a:latin typeface="+mj-lt"/>
                <a:sym typeface="C FranklinGothic Condensed" charset="0"/>
              </a:rPr>
              <a:t>Extract Capabilities</a:t>
            </a:r>
          </a:p>
        </p:txBody>
      </p:sp>
      <p:pic>
        <p:nvPicPr>
          <p:cNvPr id="4100" name="Picture 3"/>
          <p:cNvPicPr>
            <a:picLocks noChangeAspect="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871709" y="1471612"/>
            <a:ext cx="2667000" cy="416718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5" name="Picture 4"/>
          <p:cNvPicPr>
            <a:picLocks noChangeAspect="1"/>
          </p:cNvPicPr>
          <p:nvPr/>
        </p:nvPicPr>
        <p:blipFill>
          <a:blip r:embed="rId4"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533400" y="4803648"/>
            <a:ext cx="3584448" cy="758952"/>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7710729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6" descr="SD_Jack_PPT.jpg"/>
          <p:cNvPicPr>
            <a:picLocks noChangeAspect="1"/>
          </p:cNvPicPr>
          <p:nvPr/>
        </p:nvPicPr>
        <p:blipFill>
          <a:blip r:embed="rId2" cstate="print"/>
          <a:srcRect/>
          <a:stretch>
            <a:fillRect/>
          </a:stretch>
        </p:blipFill>
        <p:spPr bwMode="auto">
          <a:xfrm>
            <a:off x="0" y="-28222"/>
            <a:ext cx="9153020" cy="6886222"/>
          </a:xfrm>
          <a:prstGeom prst="rect">
            <a:avLst/>
          </a:prstGeom>
          <a:noFill/>
          <a:ln w="9525">
            <a:noFill/>
            <a:miter lim="800000"/>
            <a:headEnd/>
            <a:tailEnd/>
          </a:ln>
        </p:spPr>
      </p:pic>
      <p:sp>
        <p:nvSpPr>
          <p:cNvPr id="3" name="Title 1"/>
          <p:cNvSpPr txBox="1">
            <a:spLocks/>
          </p:cNvSpPr>
          <p:nvPr/>
        </p:nvSpPr>
        <p:spPr>
          <a:xfrm>
            <a:off x="0" y="1295400"/>
            <a:ext cx="9144000" cy="1828800"/>
          </a:xfrm>
          <a:prstGeom prst="rect">
            <a:avLst/>
          </a:prstGeom>
          <a:noFill/>
          <a:ln w="9525">
            <a:noFill/>
            <a:miter lim="800000"/>
            <a:headEnd/>
            <a:tailEnd/>
          </a:ln>
        </p:spPr>
        <p:txBody>
          <a:bodyPr lIns="91430" tIns="45715" rIns="91430" bIns="45715" anchor="ctr">
            <a:noAutofit/>
          </a:bodyPr>
          <a:lstStyle>
            <a:lvl1pPr algn="ctr" defTabSz="914400" rtl="0" eaLnBrk="1" latinLnBrk="0" hangingPunct="1">
              <a:spcBef>
                <a:spcPct val="0"/>
              </a:spcBef>
              <a:buNone/>
              <a:defRPr sz="4400" kern="1200">
                <a:solidFill>
                  <a:schemeClr val="tx1"/>
                </a:solidFill>
                <a:latin typeface="Arial Rounded MT Bold" pitchFamily="34" charset="0"/>
                <a:ea typeface="+mj-ea"/>
                <a:cs typeface="+mj-cs"/>
              </a:defRPr>
            </a:lvl1pPr>
          </a:lstStyle>
          <a:p>
            <a:pPr marL="39672" defTabSz="914116">
              <a:defRPr/>
            </a:pPr>
            <a:r>
              <a:rPr lang="en-US" sz="6000" dirty="0" smtClean="0">
                <a:latin typeface="+mj-lt"/>
                <a:sym typeface="C FranklinGothic Condensed" charset="0"/>
              </a:rPr>
              <a:t>Coffee </a:t>
            </a:r>
          </a:p>
          <a:p>
            <a:pPr marL="39672" defTabSz="914116">
              <a:defRPr/>
            </a:pPr>
            <a:r>
              <a:rPr lang="en-US" sz="6000" dirty="0" smtClean="0">
                <a:latin typeface="+mj-lt"/>
                <a:sym typeface="C FranklinGothic Condensed" charset="0"/>
              </a:rPr>
              <a:t>Capabilities</a:t>
            </a:r>
            <a:endParaRPr lang="en-US" sz="6000" dirty="0">
              <a:latin typeface="+mj-lt"/>
              <a:sym typeface="C FranklinGothic Condensed" charset="0"/>
            </a:endParaRPr>
          </a:p>
        </p:txBody>
      </p:sp>
      <p:pic>
        <p:nvPicPr>
          <p:cNvPr id="4" name="9bf51ff7-1d12-4951-ace5-2098b3e005d2" descr="1231589F-88CE-4ACA-90B2-0EE648EACE95@sndcoffee"/>
          <p:cNvPicPr>
            <a:picLocks noChangeAspect="1" noChangeArrowheads="1"/>
          </p:cNvPicPr>
          <p:nvPr/>
        </p:nvPicPr>
        <p:blipFill>
          <a:blip r:embed="rId3" cstate="print">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899226" y="6162675"/>
            <a:ext cx="1510974" cy="55245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7884876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10715</TotalTime>
  <Words>1620</Words>
  <Application>Microsoft Office PowerPoint</Application>
  <PresentationFormat>On-screen Show (4:3)</PresentationFormat>
  <Paragraphs>195</Paragraphs>
  <Slides>52</Slides>
  <Notes>3</Notes>
  <HiddenSlides>0</HiddenSlides>
  <MMClips>0</MMClips>
  <ScaleCrop>false</ScaleCrop>
  <HeadingPairs>
    <vt:vector size="4" baseType="variant">
      <vt:variant>
        <vt:lpstr>Design Template</vt:lpstr>
      </vt:variant>
      <vt:variant>
        <vt:i4>1</vt:i4>
      </vt:variant>
      <vt:variant>
        <vt:lpstr>Slide Titles</vt:lpstr>
      </vt:variant>
      <vt:variant>
        <vt:i4>52</vt:i4>
      </vt:variant>
    </vt:vector>
  </HeadingPairs>
  <TitlesOfParts>
    <vt:vector size="53" baseType="lpstr">
      <vt:lpstr>Office Theme</vt:lpstr>
      <vt:lpstr>Slide 1</vt:lpstr>
      <vt:lpstr>Slide 2</vt:lpstr>
      <vt:lpstr>Résumé</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vector>
  </TitlesOfParts>
  <Company>S&amp;D Coffee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bumgarnerk</dc:creator>
  <cp:lastModifiedBy>spahrhawk</cp:lastModifiedBy>
  <cp:revision>915</cp:revision>
  <cp:lastPrinted>2013-07-11T13:20:29Z</cp:lastPrinted>
  <dcterms:created xsi:type="dcterms:W3CDTF">2013-07-31T13:14:35Z</dcterms:created>
  <dcterms:modified xsi:type="dcterms:W3CDTF">2013-07-31T13:48:28Z</dcterms:modified>
</cp:coreProperties>
</file>