
<file path=[Content_Types].xml><?xml version="1.0" encoding="utf-8"?>
<Types xmlns="http://schemas.openxmlformats.org/package/2006/content-types">
  <Override PartName="/ppt/slides/slide18.xml" ContentType="application/vnd.openxmlformats-officedocument.presentationml.slide+xml"/>
  <Override PartName="/ppt/slides/slide9.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s/slide5.xml" ContentType="application/vnd.openxmlformats-officedocument.presentationml.slide+xml"/>
  <Default Extension="rels" ContentType="application/vnd.openxmlformats-package.relationships+xml"/>
  <Default Extension="jpeg" ContentType="image/jpeg"/>
  <Override PartName="/ppt/slides/slide10.xml" ContentType="application/vnd.openxmlformats-officedocument.presentationml.slide+xml"/>
  <Override PartName="/ppt/notesMasters/notesMaster1.xml" ContentType="application/vnd.openxmlformats-officedocument.presentationml.notesMaster+xml"/>
  <Override PartName="/ppt/slides/slide1.xml" ContentType="application/vnd.openxmlformats-officedocument.presentationml.slide+xml"/>
  <Override PartName="/ppt/slides/slide26.xml" ContentType="application/vnd.openxmlformats-officedocument.presentationml.slide+xml"/>
  <Override PartName="/ppt/slideLayouts/slideLayout5.xml" ContentType="application/vnd.openxmlformats-officedocument.presentationml.slideLayout+xml"/>
  <Override PartName="/docProps/app.xml" ContentType="application/vnd.openxmlformats-officedocument.extended-properties+xml"/>
  <Override PartName="/ppt/theme/theme2.xml" ContentType="application/vnd.openxmlformats-officedocument.theme+xml"/>
  <Override PartName="/ppt/slideLayouts/slideLayout1.xml" ContentType="application/vnd.openxmlformats-officedocument.presentationml.slideLayout+xml"/>
  <Override PartName="/ppt/slides/slide22.xml" ContentType="application/vnd.openxmlformats-officedocument.presentationml.slide+xml"/>
  <Override PartName="/ppt/slides/slide30.xml" ContentType="application/vnd.openxmlformats-officedocument.presentationml.slide+xml"/>
  <Default Extension="xml" ContentType="application/xml"/>
  <Override PartName="/ppt/slides/slide19.xml" ContentType="application/vnd.openxmlformats-officedocument.presentationml.slide+xml"/>
  <Override PartName="/ppt/tableStyles.xml" ContentType="application/vnd.openxmlformats-officedocument.presentationml.tableStyles+xml"/>
  <Override PartName="/ppt/slides/slide15.xml" ContentType="application/vnd.openxmlformats-officedocument.presentationml.slide+xml"/>
  <Override PartName="/ppt/notesSlides/notesSlide1.xml" ContentType="application/vnd.openxmlformats-officedocument.presentationml.notesSlide+xml"/>
  <Override PartName="/ppt/slides/slide6.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slides/slide27.xml" ContentType="application/vnd.openxmlformats-officedocument.presentationml.slide+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Override PartName="/ppt/slides/slide23.xml" ContentType="application/vnd.openxmlformats-officedocument.presentationml.slide+xml"/>
  <Override PartName="/ppt/slides/slide16.xml" ContentType="application/vnd.openxmlformats-officedocument.presentationml.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28.xml" ContentType="application/vnd.openxmlformats-officedocument.presentationml.slide+xml"/>
  <Override PartName="/ppt/slideLayouts/slideLayout3.xml" ContentType="application/vnd.openxmlformats-officedocument.presentationml.slideLayout+xml"/>
  <Override PartName="/ppt/slides/slide24.xml" ContentType="application/vnd.openxmlformats-officedocument.presentationml.slide+xml"/>
  <Override PartName="/ppt/slides/slide20.xml" ContentType="application/vnd.openxmlformats-officedocument.presentationml.slide+xml"/>
  <Override PartName="/ppt/slides/slide1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s/slide4.xml" ContentType="application/vnd.openxmlformats-officedocument.presentationml.slide+xml"/>
  <Override PartName="/ppt/slides/slide29.xml" ContentType="application/vnd.openxmlformats-officedocument.presentationml.slide+xml"/>
  <Override PartName="/ppt/slideLayouts/slideLayout4.xml" ContentType="application/vnd.openxmlformats-officedocument.presentationml.slideLayout+xml"/>
  <Override PartName="/ppt/slides/slide25.xml" ContentType="application/vnd.openxmlformats-officedocument.presentationml.slide+xml"/>
  <Override PartName="/ppt/slideMasters/slideMaster1.xml" ContentType="application/vnd.openxmlformats-officedocument.presentationml.slideMaster+xml"/>
  <Override PartName="/ppt/theme/theme1.xml" ContentType="application/vnd.openxmlformats-officedocument.theme+xml"/>
  <Override PartName="/ppt/slides/slide2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32"/>
  </p:notesMasterIdLst>
  <p:sldIdLst>
    <p:sldId id="270" r:id="rId2"/>
    <p:sldId id="285" r:id="rId3"/>
    <p:sldId id="271" r:id="rId4"/>
    <p:sldId id="260" r:id="rId5"/>
    <p:sldId id="284" r:id="rId6"/>
    <p:sldId id="265" r:id="rId7"/>
    <p:sldId id="269" r:id="rId8"/>
    <p:sldId id="283" r:id="rId9"/>
    <p:sldId id="257" r:id="rId10"/>
    <p:sldId id="261" r:id="rId11"/>
    <p:sldId id="264" r:id="rId12"/>
    <p:sldId id="267" r:id="rId13"/>
    <p:sldId id="258" r:id="rId14"/>
    <p:sldId id="262" r:id="rId15"/>
    <p:sldId id="266" r:id="rId16"/>
    <p:sldId id="268" r:id="rId17"/>
    <p:sldId id="275" r:id="rId18"/>
    <p:sldId id="276" r:id="rId19"/>
    <p:sldId id="282" r:id="rId20"/>
    <p:sldId id="277" r:id="rId21"/>
    <p:sldId id="278" r:id="rId22"/>
    <p:sldId id="280" r:id="rId23"/>
    <p:sldId id="279" r:id="rId24"/>
    <p:sldId id="259" r:id="rId25"/>
    <p:sldId id="272" r:id="rId26"/>
    <p:sldId id="273" r:id="rId27"/>
    <p:sldId id="274" r:id="rId28"/>
    <p:sldId id="263" r:id="rId29"/>
    <p:sldId id="281" r:id="rId30"/>
    <p:sldId id="286" r:id="rId3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showOutlineIcons="0">
    <p:restoredLeft sz="15620"/>
    <p:restoredTop sz="94660"/>
  </p:normalViewPr>
  <p:slideViewPr>
    <p:cSldViewPr snapToGrid="0" snapToObjects="1" showGuides="1">
      <p:cViewPr>
        <p:scale>
          <a:sx n="100" d="100"/>
          <a:sy n="100" d="100"/>
        </p:scale>
        <p:origin x="-3160" y="-1632"/>
      </p:cViewPr>
      <p:guideLst>
        <p:guide orient="horz" pos="1818"/>
        <p:guide pos="2181"/>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notesMaster" Target="notesMasters/notesMaster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printerSettings" Target="printerSettings/printerSettings1.bin"/><Relationship Id="rId34" Type="http://schemas.openxmlformats.org/officeDocument/2006/relationships/presProps" Target="presProps.xml"/><Relationship Id="rId35" Type="http://schemas.openxmlformats.org/officeDocument/2006/relationships/viewProps" Target="viewProps.xml"/><Relationship Id="rId36" Type="http://schemas.openxmlformats.org/officeDocument/2006/relationships/theme" Target="theme/theme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2397182-5C34-974C-8662-29B798CE3505}" type="datetimeFigureOut">
              <a:rPr lang="en-US" smtClean="0"/>
              <a:pPr/>
              <a:t>4/5/12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62952F8-008C-874F-9F3B-16A28E4ADED1}"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62952F8-008C-874F-9F3B-16A28E4ADED1}" type="slidenum">
              <a:rPr lang="en-US" smtClean="0"/>
              <a:pPr/>
              <a:t>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62C80A3-7FFE-4944-95A6-C82932DBA9A6}" type="datetimeFigureOut">
              <a:rPr lang="en-US" smtClean="0"/>
              <a:pPr/>
              <a:t>4/5/12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C043ED-936D-9E4D-9D24-712E64A4A273}"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62C80A3-7FFE-4944-95A6-C82932DBA9A6}" type="datetimeFigureOut">
              <a:rPr lang="en-US" smtClean="0"/>
              <a:pPr/>
              <a:t>4/5/12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C043ED-936D-9E4D-9D24-712E64A4A27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62C80A3-7FFE-4944-95A6-C82932DBA9A6}" type="datetimeFigureOut">
              <a:rPr lang="en-US" smtClean="0"/>
              <a:pPr/>
              <a:t>4/5/12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C043ED-936D-9E4D-9D24-712E64A4A27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62C80A3-7FFE-4944-95A6-C82932DBA9A6}" type="datetimeFigureOut">
              <a:rPr lang="en-US" smtClean="0"/>
              <a:pPr/>
              <a:t>4/5/12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C043ED-936D-9E4D-9D24-712E64A4A273}"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62C80A3-7FFE-4944-95A6-C82932DBA9A6}" type="datetimeFigureOut">
              <a:rPr lang="en-US" smtClean="0"/>
              <a:pPr/>
              <a:t>4/5/12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C043ED-936D-9E4D-9D24-712E64A4A273}"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62C80A3-7FFE-4944-95A6-C82932DBA9A6}" type="datetimeFigureOut">
              <a:rPr lang="en-US" smtClean="0"/>
              <a:pPr/>
              <a:t>4/5/12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C043ED-936D-9E4D-9D24-712E64A4A27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62C80A3-7FFE-4944-95A6-C82932DBA9A6}" type="datetimeFigureOut">
              <a:rPr lang="en-US" smtClean="0"/>
              <a:pPr/>
              <a:t>4/5/12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9C043ED-936D-9E4D-9D24-712E64A4A27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62C80A3-7FFE-4944-95A6-C82932DBA9A6}" type="datetimeFigureOut">
              <a:rPr lang="en-US" smtClean="0"/>
              <a:pPr/>
              <a:t>4/5/12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9C043ED-936D-9E4D-9D24-712E64A4A27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62C80A3-7FFE-4944-95A6-C82932DBA9A6}" type="datetimeFigureOut">
              <a:rPr lang="en-US" smtClean="0"/>
              <a:pPr/>
              <a:t>4/5/12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9C043ED-936D-9E4D-9D24-712E64A4A27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62C80A3-7FFE-4944-95A6-C82932DBA9A6}" type="datetimeFigureOut">
              <a:rPr lang="en-US" smtClean="0"/>
              <a:pPr/>
              <a:t>4/5/12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C043ED-936D-9E4D-9D24-712E64A4A27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62C80A3-7FFE-4944-95A6-C82932DBA9A6}" type="datetimeFigureOut">
              <a:rPr lang="en-US" smtClean="0"/>
              <a:pPr/>
              <a:t>4/5/12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C043ED-936D-9E4D-9D24-712E64A4A27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62C80A3-7FFE-4944-95A6-C82932DBA9A6}" type="datetimeFigureOut">
              <a:rPr lang="en-US" smtClean="0"/>
              <a:pPr/>
              <a:t>4/5/12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C043ED-936D-9E4D-9D24-712E64A4A273}" type="slidenum">
              <a:rPr lang="en-US" smtClean="0"/>
              <a:pPr/>
              <a:t>‹#›</a:t>
            </a:fld>
            <a:endParaRPr lang="en-US"/>
          </a:p>
        </p:txBody>
      </p:sp>
      <p:pic>
        <p:nvPicPr>
          <p:cNvPr id="7" name="Picture 6" descr="bojanglesSlideBack.tif"/>
          <p:cNvPicPr>
            <a:picLocks noChangeAspect="1"/>
          </p:cNvPicPr>
          <p:nvPr userDrawn="1"/>
        </p:nvPicPr>
        <p:blipFill>
          <a:blip r:embed="rId13"/>
          <a:stretch>
            <a:fillRect/>
          </a:stretch>
        </p:blipFill>
        <p:spPr>
          <a:xfrm>
            <a:off x="-8090" y="-10975"/>
            <a:ext cx="9152089" cy="6868975"/>
          </a:xfrm>
          <a:prstGeom prst="rect">
            <a:avLst/>
          </a:prstGeom>
        </p:spPr>
      </p:pic>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 Id="rId3" Type="http://schemas.openxmlformats.org/officeDocument/2006/relationships/image" Target="../media/image1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png"/><Relationship Id="rId1" Type="http://schemas.openxmlformats.org/officeDocument/2006/relationships/audio" Target="file://localhost/Users/Arody/Desktop/BoJangles_April_3/brew2.mp3" TargetMode="External"/><Relationship Id="rId2"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 Id="rId3" Type="http://schemas.openxmlformats.org/officeDocument/2006/relationships/image" Target="../media/image2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 Id="rId3" Type="http://schemas.openxmlformats.org/officeDocument/2006/relationships/image" Target="../media/image2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 Id="rId3" Type="http://schemas.openxmlformats.org/officeDocument/2006/relationships/image" Target="../media/image2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png"/></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4" Type="http://schemas.openxmlformats.org/officeDocument/2006/relationships/image" Target="../media/image30.png"/><Relationship Id="rId5" Type="http://schemas.openxmlformats.org/officeDocument/2006/relationships/image" Target="../media/image31.png"/><Relationship Id="rId1" Type="http://schemas.openxmlformats.org/officeDocument/2006/relationships/slideLayout" Target="../slideLayouts/slideLayout2.xml"/><Relationship Id="rId2" Type="http://schemas.openxmlformats.org/officeDocument/2006/relationships/image" Target="../media/image28.png"/></Relationships>
</file>

<file path=ppt/slides/_rels/slide23.xml.rels><?xml version="1.0" encoding="UTF-8" standalone="yes"?>
<Relationships xmlns="http://schemas.openxmlformats.org/package/2006/relationships"><Relationship Id="rId3" Type="http://schemas.openxmlformats.org/officeDocument/2006/relationships/image" Target="../media/image33.png"/><Relationship Id="rId4" Type="http://schemas.openxmlformats.org/officeDocument/2006/relationships/image" Target="../media/image34.png"/><Relationship Id="rId1" Type="http://schemas.openxmlformats.org/officeDocument/2006/relationships/slideLayout" Target="../slideLayouts/slideLayout2.xml"/><Relationship Id="rId2" Type="http://schemas.openxmlformats.org/officeDocument/2006/relationships/image" Target="../media/image3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5.png"/></Relationships>
</file>

<file path=ppt/slides/_rels/slide25.xml.rels><?xml version="1.0" encoding="UTF-8" standalone="yes"?>
<Relationships xmlns="http://schemas.openxmlformats.org/package/2006/relationships"><Relationship Id="rId3" Type="http://schemas.openxmlformats.org/officeDocument/2006/relationships/image" Target="../media/image37.png"/><Relationship Id="rId4" Type="http://schemas.openxmlformats.org/officeDocument/2006/relationships/image" Target="../media/image38.png"/><Relationship Id="rId1" Type="http://schemas.openxmlformats.org/officeDocument/2006/relationships/slideLayout" Target="../slideLayouts/slideLayout2.xml"/><Relationship Id="rId2" Type="http://schemas.openxmlformats.org/officeDocument/2006/relationships/image" Target="../media/image3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9.png"/><Relationship Id="rId3" Type="http://schemas.openxmlformats.org/officeDocument/2006/relationships/image" Target="../media/image40.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1.png"/><Relationship Id="rId3" Type="http://schemas.openxmlformats.org/officeDocument/2006/relationships/image" Target="../media/image4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4.png"/><Relationship Id="rId3" Type="http://schemas.openxmlformats.org/officeDocument/2006/relationships/image" Target="../media/image4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 Id="rId3"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 Id="rId3"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descr="COVERSLIDE.jpg"/>
          <p:cNvPicPr>
            <a:picLocks noGrp="1" noChangeAspect="1"/>
          </p:cNvPicPr>
          <p:nvPr>
            <p:ph idx="1"/>
          </p:nvPr>
        </p:nvPicPr>
        <p:blipFill>
          <a:blip r:embed="rId3"/>
          <a:srcRect l="-17654" r="-17654"/>
          <a:stretch>
            <a:fillRect/>
          </a:stretch>
        </p:blipFill>
        <p:spPr>
          <a:xfrm>
            <a:off x="-1953082" y="0"/>
            <a:ext cx="12797530" cy="7038148"/>
          </a:xfrm>
        </p:spPr>
      </p:pic>
      <p:sp>
        <p:nvSpPr>
          <p:cNvPr id="7" name="TextBox 6"/>
          <p:cNvSpPr txBox="1"/>
          <p:nvPr/>
        </p:nvSpPr>
        <p:spPr>
          <a:xfrm>
            <a:off x="228600" y="2797175"/>
            <a:ext cx="5156200" cy="1585049"/>
          </a:xfrm>
          <a:prstGeom prst="rect">
            <a:avLst/>
          </a:prstGeom>
          <a:noFill/>
        </p:spPr>
        <p:txBody>
          <a:bodyPr wrap="square" rtlCol="0">
            <a:spAutoFit/>
          </a:bodyPr>
          <a:lstStyle/>
          <a:p>
            <a:pPr algn="ctr"/>
            <a:r>
              <a:rPr lang="en-US" sz="3500" b="1" dirty="0" smtClean="0"/>
              <a:t>Beverage Platform, </a:t>
            </a:r>
          </a:p>
          <a:p>
            <a:pPr algn="ctr"/>
            <a:r>
              <a:rPr lang="en-US" sz="3500" b="1" dirty="0" smtClean="0"/>
              <a:t>Meeting Three</a:t>
            </a:r>
            <a:r>
              <a:rPr lang="en-US" sz="2700" b="1" dirty="0" smtClean="0"/>
              <a:t/>
            </a:r>
            <a:br>
              <a:rPr lang="en-US" sz="2700" b="1" dirty="0" smtClean="0"/>
            </a:br>
            <a:r>
              <a:rPr lang="en-US" sz="2700" dirty="0" smtClean="0"/>
              <a:t>April 9, 2012 </a:t>
            </a:r>
            <a:endParaRPr lang="en-US" sz="27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descr="bojanglesSlide_epic.png"/>
          <p:cNvPicPr>
            <a:picLocks noChangeAspect="1"/>
          </p:cNvPicPr>
          <p:nvPr/>
        </p:nvPicPr>
        <p:blipFill>
          <a:blip r:embed="rId2"/>
          <a:stretch>
            <a:fillRect/>
          </a:stretch>
        </p:blipFill>
        <p:spPr>
          <a:xfrm>
            <a:off x="0" y="26789"/>
            <a:ext cx="9144000" cy="6804421"/>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bojangles_promo1.png"/>
          <p:cNvPicPr>
            <a:picLocks noChangeAspect="1"/>
          </p:cNvPicPr>
          <p:nvPr/>
        </p:nvPicPr>
        <p:blipFill>
          <a:blip r:embed="rId2"/>
          <a:stretch>
            <a:fillRect/>
          </a:stretch>
        </p:blipFill>
        <p:spPr>
          <a:xfrm>
            <a:off x="0" y="26789"/>
            <a:ext cx="9144000" cy="6804421"/>
          </a:xfrm>
          <a:prstGeom prst="rect">
            <a:avLst/>
          </a:prstGeom>
        </p:spPr>
      </p:pic>
      <p:sp>
        <p:nvSpPr>
          <p:cNvPr id="3" name="TextBox 2"/>
          <p:cNvSpPr txBox="1"/>
          <p:nvPr/>
        </p:nvSpPr>
        <p:spPr>
          <a:xfrm>
            <a:off x="364068" y="889000"/>
            <a:ext cx="3031066" cy="2031325"/>
          </a:xfrm>
          <a:prstGeom prst="rect">
            <a:avLst/>
          </a:prstGeom>
          <a:noFill/>
        </p:spPr>
        <p:txBody>
          <a:bodyPr wrap="square" rtlCol="0">
            <a:spAutoFit/>
          </a:bodyPr>
          <a:lstStyle/>
          <a:p>
            <a:r>
              <a:rPr lang="en-US" b="1" dirty="0" smtClean="0"/>
              <a:t>Text to win program - Text "Epic" and be entered to win one of many Epic prizes. </a:t>
            </a:r>
            <a:r>
              <a:rPr lang="en-US" dirty="0" smtClean="0"/>
              <a:t>(concert tickets, music downloads, free </a:t>
            </a:r>
            <a:r>
              <a:rPr lang="en-US" dirty="0" err="1" smtClean="0"/>
              <a:t>Bojangles</a:t>
            </a:r>
            <a:r>
              <a:rPr lang="en-US" dirty="0" smtClean="0"/>
              <a:t> merchandise or food).</a:t>
            </a:r>
            <a:br>
              <a:rPr lang="en-US" dirty="0" smtClean="0"/>
            </a:br>
            <a:endParaRPr lang="en-US" dirty="0"/>
          </a:p>
        </p:txBody>
      </p:sp>
      <p:sp>
        <p:nvSpPr>
          <p:cNvPr id="5" name="TextBox 4"/>
          <p:cNvSpPr txBox="1"/>
          <p:nvPr/>
        </p:nvSpPr>
        <p:spPr>
          <a:xfrm>
            <a:off x="5494868" y="5105400"/>
            <a:ext cx="3031066" cy="923330"/>
          </a:xfrm>
          <a:prstGeom prst="rect">
            <a:avLst/>
          </a:prstGeom>
          <a:noFill/>
        </p:spPr>
        <p:txBody>
          <a:bodyPr wrap="square" rtlCol="0">
            <a:spAutoFit/>
          </a:bodyPr>
          <a:lstStyle/>
          <a:p>
            <a:r>
              <a:rPr lang="en-US" b="1" dirty="0" smtClean="0"/>
              <a:t>Have this come alive in store, on </a:t>
            </a:r>
            <a:r>
              <a:rPr lang="en-US" b="1" dirty="0" err="1" smtClean="0"/>
              <a:t>Facebook</a:t>
            </a:r>
            <a:r>
              <a:rPr lang="en-US" b="1" dirty="0" smtClean="0"/>
              <a:t>, on website, on twitter </a:t>
            </a:r>
            <a:endParaRPr lang="en-US" b="1"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perfect-iced-coffee-cup2.png"/>
          <p:cNvPicPr>
            <a:picLocks noChangeAspect="1"/>
          </p:cNvPicPr>
          <p:nvPr/>
        </p:nvPicPr>
        <p:blipFill>
          <a:blip r:embed="rId2"/>
          <a:stretch>
            <a:fillRect/>
          </a:stretch>
        </p:blipFill>
        <p:spPr>
          <a:xfrm>
            <a:off x="603048" y="747339"/>
            <a:ext cx="3154572" cy="5115926"/>
          </a:xfrm>
          <a:prstGeom prst="rect">
            <a:avLst/>
          </a:prstGeom>
        </p:spPr>
      </p:pic>
      <p:pic>
        <p:nvPicPr>
          <p:cNvPr id="6" name="Picture 5" descr="epic-iced.png"/>
          <p:cNvPicPr>
            <a:picLocks noChangeAspect="1"/>
          </p:cNvPicPr>
          <p:nvPr/>
        </p:nvPicPr>
        <p:blipFill>
          <a:blip r:embed="rId3"/>
          <a:stretch>
            <a:fillRect/>
          </a:stretch>
        </p:blipFill>
        <p:spPr>
          <a:xfrm>
            <a:off x="3591933" y="1416960"/>
            <a:ext cx="5395769" cy="4017383"/>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extBox 4"/>
          <p:cNvSpPr txBox="1"/>
          <p:nvPr/>
        </p:nvSpPr>
        <p:spPr>
          <a:xfrm>
            <a:off x="4715933" y="1056880"/>
            <a:ext cx="4080934" cy="4585871"/>
          </a:xfrm>
          <a:prstGeom prst="rect">
            <a:avLst/>
          </a:prstGeom>
          <a:noFill/>
        </p:spPr>
        <p:txBody>
          <a:bodyPr wrap="square" rtlCol="0">
            <a:spAutoFit/>
          </a:bodyPr>
          <a:lstStyle/>
          <a:p>
            <a:r>
              <a:rPr lang="en-US" b="1" baseline="30000" dirty="0" smtClean="0"/>
              <a:t>Brand Positioning:</a:t>
            </a:r>
          </a:p>
          <a:p>
            <a:r>
              <a:rPr lang="en-US" sz="1600" b="1" dirty="0" smtClean="0"/>
              <a:t>A farmer’s day starts early.  He’s done half a dozen back-busting chores before the sun even peeks over the horizon. It should </a:t>
            </a:r>
            <a:r>
              <a:rPr lang="en-US" sz="1600" b="1" dirty="0"/>
              <a:t>be no surprise to anyone that a farmer knows a good cup of coffee</a:t>
            </a:r>
            <a:r>
              <a:rPr lang="en-US" sz="1600" b="1" dirty="0" smtClean="0"/>
              <a:t>.  Cock-a-Doodle brew, my friend, this cup is for you!</a:t>
            </a:r>
          </a:p>
          <a:p>
            <a:endParaRPr lang="en-US" sz="1600" b="1" dirty="0" smtClean="0"/>
          </a:p>
          <a:p>
            <a:endParaRPr lang="en-US" baseline="30000" dirty="0" smtClean="0"/>
          </a:p>
          <a:p>
            <a:r>
              <a:rPr lang="en-US" b="1" baseline="30000" dirty="0"/>
              <a:t>Product </a:t>
            </a:r>
            <a:r>
              <a:rPr lang="en-US" b="1" baseline="30000" dirty="0" smtClean="0"/>
              <a:t>Positioning:</a:t>
            </a:r>
          </a:p>
          <a:p>
            <a:r>
              <a:rPr lang="en-US" sz="1600" b="1" dirty="0" smtClean="0"/>
              <a:t>A delicious and fresh cup of coffee, the perfect complement to a mouthwatering </a:t>
            </a:r>
            <a:r>
              <a:rPr lang="en-US" sz="1600" b="1" dirty="0" err="1" smtClean="0"/>
              <a:t>Bojangles</a:t>
            </a:r>
            <a:r>
              <a:rPr lang="en-US" sz="1600" b="1" dirty="0" smtClean="0"/>
              <a:t> Biscuit.</a:t>
            </a:r>
          </a:p>
          <a:p>
            <a:endParaRPr lang="en-US" baseline="30000" dirty="0" smtClean="0"/>
          </a:p>
          <a:p>
            <a:endParaRPr lang="en-US" baseline="30000" dirty="0" smtClean="0"/>
          </a:p>
          <a:p>
            <a:r>
              <a:rPr lang="en-US" b="1" baseline="30000" dirty="0"/>
              <a:t>Brand </a:t>
            </a:r>
            <a:r>
              <a:rPr lang="en-US" b="1" baseline="30000" dirty="0" smtClean="0"/>
              <a:t>Promise:</a:t>
            </a:r>
          </a:p>
          <a:p>
            <a:r>
              <a:rPr lang="en-US" sz="1600" b="1" dirty="0" smtClean="0"/>
              <a:t>You know this cup is going to be served fresh and taste great. Why drink just coffee, when you can drink </a:t>
            </a:r>
            <a:r>
              <a:rPr lang="en-US" sz="1600" b="1" dirty="0" err="1" smtClean="0"/>
              <a:t>Bojangles</a:t>
            </a:r>
            <a:r>
              <a:rPr lang="en-US" sz="1600" b="1" dirty="0" smtClean="0"/>
              <a:t> Cock-a-Doodle brew?</a:t>
            </a:r>
          </a:p>
          <a:p>
            <a:endParaRPr lang="en-US" baseline="30000" dirty="0"/>
          </a:p>
          <a:p>
            <a:endParaRPr lang="en-US" dirty="0"/>
          </a:p>
        </p:txBody>
      </p:sp>
      <p:pic>
        <p:nvPicPr>
          <p:cNvPr id="6" name="Picture 5" descr="cockadoo.png"/>
          <p:cNvPicPr>
            <a:picLocks noChangeAspect="1"/>
          </p:cNvPicPr>
          <p:nvPr/>
        </p:nvPicPr>
        <p:blipFill>
          <a:blip r:embed="rId2"/>
          <a:stretch>
            <a:fillRect/>
          </a:stretch>
        </p:blipFill>
        <p:spPr>
          <a:xfrm>
            <a:off x="0" y="0"/>
            <a:ext cx="5006086" cy="6857999"/>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descr="Cock-a-Doodle.png"/>
          <p:cNvPicPr>
            <a:picLocks noChangeAspect="1"/>
          </p:cNvPicPr>
          <p:nvPr/>
        </p:nvPicPr>
        <p:blipFill>
          <a:blip r:embed="rId2"/>
          <a:stretch>
            <a:fillRect/>
          </a:stretch>
        </p:blipFill>
        <p:spPr>
          <a:xfrm>
            <a:off x="0" y="26789"/>
            <a:ext cx="9144000" cy="6804422"/>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descr="bojangles_promo3.png"/>
          <p:cNvPicPr>
            <a:picLocks noChangeAspect="1"/>
          </p:cNvPicPr>
          <p:nvPr/>
        </p:nvPicPr>
        <p:blipFill>
          <a:blip r:embed="rId3"/>
          <a:stretch>
            <a:fillRect/>
          </a:stretch>
        </p:blipFill>
        <p:spPr>
          <a:xfrm>
            <a:off x="0" y="26789"/>
            <a:ext cx="9144000" cy="6804422"/>
          </a:xfrm>
          <a:prstGeom prst="rect">
            <a:avLst/>
          </a:prstGeom>
        </p:spPr>
      </p:pic>
      <p:sp>
        <p:nvSpPr>
          <p:cNvPr id="3" name="TextBox 2"/>
          <p:cNvSpPr txBox="1"/>
          <p:nvPr/>
        </p:nvSpPr>
        <p:spPr>
          <a:xfrm>
            <a:off x="4038600" y="4402667"/>
            <a:ext cx="4402667" cy="1200329"/>
          </a:xfrm>
          <a:prstGeom prst="rect">
            <a:avLst/>
          </a:prstGeom>
          <a:noFill/>
        </p:spPr>
        <p:txBody>
          <a:bodyPr wrap="square" rtlCol="0">
            <a:spAutoFit/>
          </a:bodyPr>
          <a:lstStyle/>
          <a:p>
            <a:r>
              <a:rPr lang="en-US" b="1" dirty="0" smtClean="0"/>
              <a:t>Promo Idea:</a:t>
            </a:r>
          </a:p>
          <a:p>
            <a:r>
              <a:rPr lang="en-US" b="1" dirty="0" smtClean="0"/>
              <a:t>Create an alarm/ring that people can download to their phone. It would ring out "Cock-a-Doodle Brew! It's Bo-Time." </a:t>
            </a:r>
            <a:endParaRPr lang="en-US" b="1" dirty="0"/>
          </a:p>
        </p:txBody>
      </p:sp>
      <p:pic>
        <p:nvPicPr>
          <p:cNvPr id="4" name="brew2.mp3">
            <a:hlinkClick r:id="" action="ppaction://media"/>
          </p:cNvPr>
          <p:cNvPicPr>
            <a:picLocks noRot="1" noChangeAspect="1"/>
          </p:cNvPicPr>
          <p:nvPr>
            <a:audioFile r:link="rId1"/>
          </p:nvPr>
        </p:nvPicPr>
        <p:blipFill>
          <a:blip r:embed="rId4"/>
          <a:stretch>
            <a:fillRect/>
          </a:stretch>
        </p:blipFill>
        <p:spPr>
          <a:xfrm>
            <a:off x="1009179" y="1596269"/>
            <a:ext cx="529150" cy="52915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277" fill="hold"/>
                                        <p:tgtEl>
                                          <p:spTgt spid="4"/>
                                        </p:tgtEl>
                                      </p:cBhvr>
                                    </p:cmd>
                                  </p:childTnLst>
                                </p:cTn>
                              </p:par>
                            </p:childTnLst>
                          </p:cTn>
                        </p:par>
                      </p:childTnLst>
                    </p:cTn>
                  </p:par>
                </p:childTnLst>
              </p:cTn>
              <p:nextCondLst>
                <p:cond evt="onClick" delay="0">
                  <p:tgtEl>
                    <p:spTgt spid="4"/>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perfect-iced-coffee-cup2.png"/>
          <p:cNvPicPr>
            <a:picLocks noChangeAspect="1"/>
          </p:cNvPicPr>
          <p:nvPr/>
        </p:nvPicPr>
        <p:blipFill>
          <a:blip r:embed="rId2"/>
          <a:stretch>
            <a:fillRect/>
          </a:stretch>
        </p:blipFill>
        <p:spPr>
          <a:xfrm>
            <a:off x="603048" y="747339"/>
            <a:ext cx="3154572" cy="5115925"/>
          </a:xfrm>
          <a:prstGeom prst="rect">
            <a:avLst/>
          </a:prstGeom>
        </p:spPr>
      </p:pic>
      <p:pic>
        <p:nvPicPr>
          <p:cNvPr id="5" name="Picture 4" descr="bojangles_poster.png"/>
          <p:cNvPicPr>
            <a:picLocks noChangeAspect="1"/>
          </p:cNvPicPr>
          <p:nvPr/>
        </p:nvPicPr>
        <p:blipFill>
          <a:blip r:embed="rId3"/>
          <a:stretch>
            <a:fillRect/>
          </a:stretch>
        </p:blipFill>
        <p:spPr>
          <a:xfrm>
            <a:off x="4441740" y="438115"/>
            <a:ext cx="4475411" cy="5588036"/>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4715933" y="1056880"/>
            <a:ext cx="4080934" cy="4062650"/>
          </a:xfrm>
          <a:prstGeom prst="rect">
            <a:avLst/>
          </a:prstGeom>
          <a:noFill/>
        </p:spPr>
        <p:txBody>
          <a:bodyPr wrap="square" rtlCol="0">
            <a:spAutoFit/>
          </a:bodyPr>
          <a:lstStyle/>
          <a:p>
            <a:r>
              <a:rPr lang="en-US" b="1" baseline="30000" dirty="0" smtClean="0"/>
              <a:t>Brand Positioning:</a:t>
            </a:r>
          </a:p>
          <a:p>
            <a:r>
              <a:rPr lang="en-US" sz="1600" b="1" dirty="0" smtClean="0"/>
              <a:t>Imported by local traders from the region of Sumatra, comes a rich blend of coffee, fortified with the natural vigor of the mountains. It's flavor guarantees satisfaction.</a:t>
            </a:r>
          </a:p>
          <a:p>
            <a:endParaRPr lang="en-US" baseline="30000" dirty="0" smtClean="0"/>
          </a:p>
          <a:p>
            <a:r>
              <a:rPr lang="en-US" b="1" baseline="30000" dirty="0"/>
              <a:t>Product </a:t>
            </a:r>
            <a:r>
              <a:rPr lang="en-US" b="1" baseline="30000" dirty="0" smtClean="0"/>
              <a:t>Positioning:</a:t>
            </a:r>
          </a:p>
          <a:p>
            <a:r>
              <a:rPr lang="en-US" sz="1600" b="1" dirty="0" smtClean="0"/>
              <a:t>You may just have a minute, but this coffee transports you to another world - a simpler world - where time allows you to enjoy the fresh aroma and delicious taste of Sumatran Mist Coffee.</a:t>
            </a:r>
            <a:endParaRPr lang="en-US" b="1" baseline="30000" dirty="0" smtClean="0"/>
          </a:p>
          <a:p>
            <a:endParaRPr lang="en-US" baseline="30000" dirty="0" smtClean="0"/>
          </a:p>
          <a:p>
            <a:r>
              <a:rPr lang="en-US" b="1" baseline="30000" dirty="0"/>
              <a:t>Brand </a:t>
            </a:r>
            <a:r>
              <a:rPr lang="en-US" b="1" baseline="30000" dirty="0" smtClean="0"/>
              <a:t>Promise:</a:t>
            </a:r>
          </a:p>
          <a:p>
            <a:r>
              <a:rPr lang="en-US" sz="1600" b="1" dirty="0" smtClean="0"/>
              <a:t>A cup of coffee that guarantees escape from the hurried day. Take a moment, enjoy, and then be invigorated.</a:t>
            </a:r>
            <a:endParaRPr lang="en-US" b="1" baseline="30000" dirty="0" smtClean="0"/>
          </a:p>
          <a:p>
            <a:endParaRPr lang="en-US" dirty="0"/>
          </a:p>
        </p:txBody>
      </p:sp>
      <p:pic>
        <p:nvPicPr>
          <p:cNvPr id="5" name="Picture 4" descr="cockadoo.png"/>
          <p:cNvPicPr>
            <a:picLocks noChangeAspect="1"/>
          </p:cNvPicPr>
          <p:nvPr/>
        </p:nvPicPr>
        <p:blipFill>
          <a:blip r:embed="rId2"/>
          <a:stretch>
            <a:fillRect/>
          </a:stretch>
        </p:blipFill>
        <p:spPr>
          <a:xfrm>
            <a:off x="0" y="0"/>
            <a:ext cx="5006085" cy="6857998"/>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Sumatran_pop.png"/>
          <p:cNvPicPr>
            <a:picLocks noChangeAspect="1"/>
          </p:cNvPicPr>
          <p:nvPr/>
        </p:nvPicPr>
        <p:blipFill>
          <a:blip r:embed="rId2"/>
          <a:stretch>
            <a:fillRect/>
          </a:stretch>
        </p:blipFill>
        <p:spPr>
          <a:xfrm>
            <a:off x="2098523" y="624774"/>
            <a:ext cx="7617633" cy="6323939"/>
          </a:xfrm>
          <a:prstGeom prst="rect">
            <a:avLst/>
          </a:prstGeom>
        </p:spPr>
      </p:pic>
      <p:pic>
        <p:nvPicPr>
          <p:cNvPr id="5" name="Picture 4" descr="suma_logo.png"/>
          <p:cNvPicPr>
            <a:picLocks noChangeAspect="1"/>
          </p:cNvPicPr>
          <p:nvPr/>
        </p:nvPicPr>
        <p:blipFill>
          <a:blip r:embed="rId3"/>
          <a:stretch>
            <a:fillRect/>
          </a:stretch>
        </p:blipFill>
        <p:spPr>
          <a:xfrm>
            <a:off x="72571" y="225631"/>
            <a:ext cx="3187094" cy="3979434"/>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tallcup for suma.png"/>
          <p:cNvPicPr>
            <a:picLocks noChangeAspect="1"/>
          </p:cNvPicPr>
          <p:nvPr/>
        </p:nvPicPr>
        <p:blipFill>
          <a:blip r:embed="rId2"/>
          <a:stretch>
            <a:fillRect/>
          </a:stretch>
        </p:blipFill>
        <p:spPr>
          <a:xfrm>
            <a:off x="0" y="620066"/>
            <a:ext cx="4763263" cy="6237933"/>
          </a:xfrm>
          <a:prstGeom prst="rect">
            <a:avLst/>
          </a:prstGeom>
        </p:spPr>
      </p:pic>
      <p:pic>
        <p:nvPicPr>
          <p:cNvPr id="5" name="Picture 4" descr="suma_iced_poster.png"/>
          <p:cNvPicPr>
            <a:picLocks noChangeAspect="1"/>
          </p:cNvPicPr>
          <p:nvPr/>
        </p:nvPicPr>
        <p:blipFill>
          <a:blip r:embed="rId3"/>
          <a:stretch>
            <a:fillRect/>
          </a:stretch>
        </p:blipFill>
        <p:spPr>
          <a:xfrm>
            <a:off x="4573413" y="955986"/>
            <a:ext cx="3827529" cy="4779086"/>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segueslide.jpg"/>
          <p:cNvPicPr>
            <a:picLocks noGrp="1" noChangeAspect="1"/>
          </p:cNvPicPr>
          <p:nvPr>
            <p:ph idx="1"/>
          </p:nvPr>
        </p:nvPicPr>
        <p:blipFill>
          <a:blip r:embed="rId2"/>
          <a:srcRect l="-17654" r="-17654"/>
          <a:stretch>
            <a:fillRect/>
          </a:stretch>
        </p:blipFill>
        <p:spPr>
          <a:xfrm>
            <a:off x="-1627493" y="0"/>
            <a:ext cx="12469964" cy="6858000"/>
          </a:xfrm>
        </p:spPr>
      </p:pic>
      <p:sp>
        <p:nvSpPr>
          <p:cNvPr id="5" name="TextBox 4"/>
          <p:cNvSpPr txBox="1"/>
          <p:nvPr/>
        </p:nvSpPr>
        <p:spPr>
          <a:xfrm>
            <a:off x="228600" y="1301026"/>
            <a:ext cx="5156200" cy="1046440"/>
          </a:xfrm>
          <a:prstGeom prst="rect">
            <a:avLst/>
          </a:prstGeom>
          <a:noFill/>
        </p:spPr>
        <p:txBody>
          <a:bodyPr wrap="square" rtlCol="0">
            <a:spAutoFit/>
          </a:bodyPr>
          <a:lstStyle/>
          <a:p>
            <a:pPr algn="ctr"/>
            <a:r>
              <a:rPr lang="en-US" sz="3500" b="1" dirty="0" smtClean="0"/>
              <a:t>Segue…</a:t>
            </a:r>
            <a:r>
              <a:rPr lang="en-US" sz="2700" b="1" dirty="0" smtClean="0"/>
              <a:t/>
            </a:r>
            <a:br>
              <a:rPr lang="en-US" sz="2700" b="1" dirty="0" smtClean="0"/>
            </a:br>
            <a:r>
              <a:rPr lang="en-US" sz="2700" dirty="0" smtClean="0"/>
              <a:t>April 9, 2012 </a:t>
            </a:r>
            <a:endParaRPr lang="en-US" sz="2700" dirty="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4715933" y="1056880"/>
            <a:ext cx="4080934" cy="3970318"/>
          </a:xfrm>
          <a:prstGeom prst="rect">
            <a:avLst/>
          </a:prstGeom>
          <a:noFill/>
        </p:spPr>
        <p:txBody>
          <a:bodyPr wrap="square" rtlCol="0">
            <a:spAutoFit/>
          </a:bodyPr>
          <a:lstStyle/>
          <a:p>
            <a:r>
              <a:rPr lang="en-US" b="1" baseline="30000" dirty="0" smtClean="0"/>
              <a:t>Brand Positioning:</a:t>
            </a:r>
          </a:p>
          <a:p>
            <a:r>
              <a:rPr lang="en-US" sz="1600" b="1" dirty="0" smtClean="0"/>
              <a:t>You can see the stars from here. We're in the rugged Andes, and it's where we grow the unique flavors found in Starry Sky blend. Taste a sip, you'll taste the freshness.</a:t>
            </a:r>
          </a:p>
          <a:p>
            <a:endParaRPr lang="en-US" baseline="30000" dirty="0" smtClean="0"/>
          </a:p>
          <a:p>
            <a:r>
              <a:rPr lang="en-US" b="1" baseline="30000" dirty="0"/>
              <a:t>Product </a:t>
            </a:r>
            <a:r>
              <a:rPr lang="en-US" b="1" baseline="30000" dirty="0" smtClean="0"/>
              <a:t>Positioning:</a:t>
            </a:r>
          </a:p>
          <a:p>
            <a:r>
              <a:rPr lang="en-US" sz="1600" b="1" dirty="0" smtClean="0"/>
              <a:t>Starry Sky blend is real, natural and homegrown. Enjoy the authentic flavors accompanied with a fresh </a:t>
            </a:r>
            <a:r>
              <a:rPr lang="en-US" sz="1600" b="1" dirty="0" err="1" smtClean="0"/>
              <a:t>Bojangle's</a:t>
            </a:r>
            <a:r>
              <a:rPr lang="en-US" sz="1600" b="1" dirty="0" smtClean="0"/>
              <a:t> biscuit or breakfast sandwich.</a:t>
            </a:r>
          </a:p>
          <a:p>
            <a:endParaRPr lang="en-US" baseline="30000" dirty="0" smtClean="0"/>
          </a:p>
          <a:p>
            <a:r>
              <a:rPr lang="en-US" b="1" baseline="30000" dirty="0"/>
              <a:t>Brand </a:t>
            </a:r>
            <a:r>
              <a:rPr lang="en-US" b="1" baseline="30000" dirty="0" smtClean="0"/>
              <a:t>Promise:</a:t>
            </a:r>
          </a:p>
          <a:p>
            <a:r>
              <a:rPr lang="en-US" sz="1600" b="1" dirty="0" smtClean="0"/>
              <a:t>The coffee that offers authentic flavors, unbridled by the glaring busy-</a:t>
            </a:r>
            <a:r>
              <a:rPr lang="en-US" sz="1600" b="1" dirty="0" err="1" smtClean="0"/>
              <a:t>ness</a:t>
            </a:r>
            <a:r>
              <a:rPr lang="en-US" sz="1600" b="1" dirty="0" smtClean="0"/>
              <a:t> of our hurried lives. These are true, grounded flavors.</a:t>
            </a:r>
            <a:endParaRPr lang="en-US" b="1" dirty="0"/>
          </a:p>
        </p:txBody>
      </p:sp>
      <p:pic>
        <p:nvPicPr>
          <p:cNvPr id="5" name="Picture 4" descr="cockadoo.png"/>
          <p:cNvPicPr>
            <a:picLocks noChangeAspect="1"/>
          </p:cNvPicPr>
          <p:nvPr/>
        </p:nvPicPr>
        <p:blipFill>
          <a:blip r:embed="rId2"/>
          <a:stretch>
            <a:fillRect/>
          </a:stretch>
        </p:blipFill>
        <p:spPr>
          <a:xfrm>
            <a:off x="0" y="0"/>
            <a:ext cx="5006084" cy="6857998"/>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4715933" y="1056880"/>
            <a:ext cx="4080934" cy="3293209"/>
          </a:xfrm>
          <a:prstGeom prst="rect">
            <a:avLst/>
          </a:prstGeom>
          <a:noFill/>
        </p:spPr>
        <p:txBody>
          <a:bodyPr wrap="square" rtlCol="0">
            <a:spAutoFit/>
          </a:bodyPr>
          <a:lstStyle/>
          <a:p>
            <a:r>
              <a:rPr lang="en-US" b="1" baseline="30000" dirty="0" smtClean="0"/>
              <a:t>Brand Positioning:</a:t>
            </a:r>
          </a:p>
          <a:p>
            <a:r>
              <a:rPr lang="en-US" sz="1600" b="1" dirty="0" smtClean="0"/>
              <a:t>A blend that trumpets all others. On the "Big Side", it's bold and flavorful. On the "Easy Side", it's super smooth.</a:t>
            </a:r>
          </a:p>
          <a:p>
            <a:endParaRPr lang="en-US" sz="1600" b="1" dirty="0" smtClean="0"/>
          </a:p>
          <a:p>
            <a:endParaRPr lang="en-US" baseline="30000" dirty="0" smtClean="0"/>
          </a:p>
          <a:p>
            <a:r>
              <a:rPr lang="en-US" b="1" baseline="30000" dirty="0"/>
              <a:t>Product </a:t>
            </a:r>
            <a:r>
              <a:rPr lang="en-US" b="1" baseline="30000" dirty="0" smtClean="0"/>
              <a:t>Positioning:</a:t>
            </a:r>
          </a:p>
          <a:p>
            <a:r>
              <a:rPr lang="en-US" sz="1600" b="1" dirty="0" smtClean="0"/>
              <a:t>The coffee with a bit of Louisiana tang to give a fresh taste infused with an old world tradition.</a:t>
            </a:r>
            <a:endParaRPr lang="en-US" b="1" baseline="30000" dirty="0" smtClean="0"/>
          </a:p>
          <a:p>
            <a:endParaRPr lang="en-US" baseline="30000" dirty="0" smtClean="0"/>
          </a:p>
          <a:p>
            <a:r>
              <a:rPr lang="en-US" b="1" baseline="30000" dirty="0"/>
              <a:t>Brand </a:t>
            </a:r>
            <a:r>
              <a:rPr lang="en-US" b="1" baseline="30000" dirty="0" smtClean="0"/>
              <a:t>Promise:</a:t>
            </a:r>
          </a:p>
          <a:p>
            <a:r>
              <a:rPr lang="en-US" sz="1600" b="1" dirty="0" smtClean="0"/>
              <a:t>Big Easy promises a bold flavor that goes down easily any time of day.</a:t>
            </a:r>
            <a:endParaRPr lang="en-US" b="1" baseline="30000" dirty="0" smtClean="0"/>
          </a:p>
          <a:p>
            <a:endParaRPr lang="en-US" dirty="0"/>
          </a:p>
        </p:txBody>
      </p:sp>
      <p:pic>
        <p:nvPicPr>
          <p:cNvPr id="5" name="Picture 4" descr="cockadoo.png"/>
          <p:cNvPicPr>
            <a:picLocks noChangeAspect="1"/>
          </p:cNvPicPr>
          <p:nvPr/>
        </p:nvPicPr>
        <p:blipFill>
          <a:blip r:embed="rId2"/>
          <a:stretch>
            <a:fillRect/>
          </a:stretch>
        </p:blipFill>
        <p:spPr>
          <a:xfrm>
            <a:off x="0" y="0"/>
            <a:ext cx="5006084" cy="6857998"/>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BE_image2.png"/>
          <p:cNvPicPr>
            <a:picLocks noChangeAspect="1"/>
          </p:cNvPicPr>
          <p:nvPr/>
        </p:nvPicPr>
        <p:blipFill>
          <a:blip r:embed="rId2"/>
          <a:stretch>
            <a:fillRect/>
          </a:stretch>
        </p:blipFill>
        <p:spPr>
          <a:xfrm>
            <a:off x="3684036" y="1460735"/>
            <a:ext cx="4709402" cy="5880199"/>
          </a:xfrm>
          <a:prstGeom prst="rect">
            <a:avLst/>
          </a:prstGeom>
        </p:spPr>
      </p:pic>
      <p:pic>
        <p:nvPicPr>
          <p:cNvPr id="5" name="Picture 4" descr="BE_Image1.png"/>
          <p:cNvPicPr>
            <a:picLocks noChangeAspect="1"/>
          </p:cNvPicPr>
          <p:nvPr/>
        </p:nvPicPr>
        <p:blipFill>
          <a:blip r:embed="rId3"/>
          <a:stretch>
            <a:fillRect/>
          </a:stretch>
        </p:blipFill>
        <p:spPr>
          <a:xfrm>
            <a:off x="2482435" y="-143093"/>
            <a:ext cx="3702247" cy="4622658"/>
          </a:xfrm>
          <a:prstGeom prst="rect">
            <a:avLst/>
          </a:prstGeom>
        </p:spPr>
      </p:pic>
      <p:pic>
        <p:nvPicPr>
          <p:cNvPr id="6" name="Picture 5" descr="bojangles_bigeasy_pop.png"/>
          <p:cNvPicPr>
            <a:picLocks noChangeAspect="1"/>
          </p:cNvPicPr>
          <p:nvPr/>
        </p:nvPicPr>
        <p:blipFill>
          <a:blip r:embed="rId4"/>
          <a:stretch>
            <a:fillRect/>
          </a:stretch>
        </p:blipFill>
        <p:spPr>
          <a:xfrm>
            <a:off x="278861" y="1866163"/>
            <a:ext cx="3296483" cy="4116018"/>
          </a:xfrm>
          <a:prstGeom prst="rect">
            <a:avLst/>
          </a:prstGeom>
        </p:spPr>
      </p:pic>
      <p:pic>
        <p:nvPicPr>
          <p:cNvPr id="7" name="Picture 6" descr="bojangles_bigeasy-2.png"/>
          <p:cNvPicPr>
            <a:picLocks noChangeAspect="1"/>
          </p:cNvPicPr>
          <p:nvPr/>
        </p:nvPicPr>
        <p:blipFill>
          <a:blip r:embed="rId5"/>
          <a:stretch>
            <a:fillRect/>
          </a:stretch>
        </p:blipFill>
        <p:spPr>
          <a:xfrm>
            <a:off x="6184683" y="113282"/>
            <a:ext cx="2438862" cy="3045183"/>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7" name="Picture 6" descr="bojangles_big_easy copy.png"/>
          <p:cNvPicPr>
            <a:picLocks noChangeAspect="1"/>
          </p:cNvPicPr>
          <p:nvPr/>
        </p:nvPicPr>
        <p:blipFill>
          <a:blip r:embed="rId2"/>
          <a:stretch>
            <a:fillRect/>
          </a:stretch>
        </p:blipFill>
        <p:spPr>
          <a:xfrm>
            <a:off x="4692008" y="694627"/>
            <a:ext cx="4327087" cy="5402838"/>
          </a:xfrm>
          <a:prstGeom prst="rect">
            <a:avLst/>
          </a:prstGeom>
        </p:spPr>
      </p:pic>
      <p:pic>
        <p:nvPicPr>
          <p:cNvPr id="8" name="Picture 7" descr="receipt copy.png"/>
          <p:cNvPicPr>
            <a:picLocks noChangeAspect="1"/>
          </p:cNvPicPr>
          <p:nvPr/>
        </p:nvPicPr>
        <p:blipFill>
          <a:blip r:embed="rId3"/>
          <a:stretch>
            <a:fillRect/>
          </a:stretch>
        </p:blipFill>
        <p:spPr>
          <a:xfrm>
            <a:off x="-1506744" y="802502"/>
            <a:ext cx="9938163" cy="6625442"/>
          </a:xfrm>
          <a:prstGeom prst="rect">
            <a:avLst/>
          </a:prstGeom>
        </p:spPr>
      </p:pic>
      <p:pic>
        <p:nvPicPr>
          <p:cNvPr id="9" name="Picture 8" descr="big_logo.png"/>
          <p:cNvPicPr>
            <a:picLocks noChangeAspect="1"/>
          </p:cNvPicPr>
          <p:nvPr/>
        </p:nvPicPr>
        <p:blipFill>
          <a:blip r:embed="rId4"/>
          <a:stretch>
            <a:fillRect/>
          </a:stretch>
        </p:blipFill>
        <p:spPr>
          <a:xfrm>
            <a:off x="792049" y="-102811"/>
            <a:ext cx="3234631" cy="4236048"/>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 name="TextBox 7"/>
          <p:cNvSpPr txBox="1"/>
          <p:nvPr/>
        </p:nvSpPr>
        <p:spPr>
          <a:xfrm>
            <a:off x="4715933" y="1056880"/>
            <a:ext cx="4080934" cy="4001095"/>
          </a:xfrm>
          <a:prstGeom prst="rect">
            <a:avLst/>
          </a:prstGeom>
          <a:noFill/>
        </p:spPr>
        <p:txBody>
          <a:bodyPr wrap="square" rtlCol="0">
            <a:spAutoFit/>
          </a:bodyPr>
          <a:lstStyle/>
          <a:p>
            <a:r>
              <a:rPr lang="en-US" b="1" baseline="30000" dirty="0" smtClean="0"/>
              <a:t>Brand Positioning:</a:t>
            </a:r>
          </a:p>
          <a:p>
            <a:r>
              <a:rPr lang="en-US" sz="1600" b="1" dirty="0" smtClean="0"/>
              <a:t>Start your day in a BIG way with Bo-</a:t>
            </a:r>
            <a:r>
              <a:rPr lang="en-US" sz="1600" b="1" dirty="0" err="1" smtClean="0"/>
              <a:t>dacious</a:t>
            </a:r>
            <a:r>
              <a:rPr lang="en-US" sz="1600" b="1" dirty="0" smtClean="0"/>
              <a:t> Blend. With a start this strong, you’ll be poised for greatness. It’s so delicious, you can’t resist it. Now that’s Bo-</a:t>
            </a:r>
            <a:r>
              <a:rPr lang="en-US" sz="1600" b="1" dirty="0" err="1" smtClean="0"/>
              <a:t>dacious</a:t>
            </a:r>
            <a:r>
              <a:rPr lang="en-US" sz="1600" b="1" dirty="0" smtClean="0"/>
              <a:t>!</a:t>
            </a:r>
          </a:p>
          <a:p>
            <a:endParaRPr lang="en-US" baseline="30000" dirty="0" smtClean="0"/>
          </a:p>
          <a:p>
            <a:r>
              <a:rPr lang="en-US" b="1" baseline="30000" dirty="0"/>
              <a:t>Product </a:t>
            </a:r>
            <a:r>
              <a:rPr lang="en-US" b="1" baseline="30000" dirty="0" smtClean="0"/>
              <a:t>Positioning:</a:t>
            </a:r>
          </a:p>
          <a:p>
            <a:r>
              <a:rPr lang="en-US" sz="1600" b="1" dirty="0" smtClean="0"/>
              <a:t>A cup of coffee that begs you out of your bed with its smooth taste and unabashedly bold flavor. Now your favorite coffee is the same place you go to get your favorite biscuits.  </a:t>
            </a:r>
          </a:p>
          <a:p>
            <a:r>
              <a:rPr lang="en-US" sz="1600" b="1" dirty="0" smtClean="0"/>
              <a:t>Bo-</a:t>
            </a:r>
            <a:r>
              <a:rPr lang="en-US" sz="1600" b="1" dirty="0" err="1" smtClean="0"/>
              <a:t>dacious</a:t>
            </a:r>
            <a:r>
              <a:rPr lang="en-US" sz="1600" b="1" dirty="0" smtClean="0"/>
              <a:t>!</a:t>
            </a:r>
          </a:p>
          <a:p>
            <a:endParaRPr lang="en-US" baseline="30000" dirty="0" smtClean="0"/>
          </a:p>
          <a:p>
            <a:r>
              <a:rPr lang="en-US" b="1" baseline="30000" dirty="0"/>
              <a:t>Brand </a:t>
            </a:r>
            <a:r>
              <a:rPr lang="en-US" b="1" baseline="30000" dirty="0" smtClean="0"/>
              <a:t>Promise:</a:t>
            </a:r>
          </a:p>
          <a:p>
            <a:r>
              <a:rPr lang="en-US" sz="1600" b="1" dirty="0" smtClean="0"/>
              <a:t>Bo-</a:t>
            </a:r>
            <a:r>
              <a:rPr lang="en-US" sz="1600" b="1" dirty="0" err="1" smtClean="0"/>
              <a:t>dacious</a:t>
            </a:r>
            <a:r>
              <a:rPr lang="en-US" sz="1600" b="1" dirty="0" smtClean="0"/>
              <a:t> Blend is a jump start to your</a:t>
            </a:r>
            <a:br>
              <a:rPr lang="en-US" sz="1600" b="1" dirty="0" smtClean="0"/>
            </a:br>
            <a:r>
              <a:rPr lang="en-US" sz="1600" b="1" dirty="0" smtClean="0"/>
              <a:t>day - no matter when it begins.</a:t>
            </a:r>
            <a:endParaRPr lang="en-US" baseline="30000" dirty="0" smtClean="0"/>
          </a:p>
          <a:p>
            <a:endParaRPr lang="en-US" dirty="0"/>
          </a:p>
        </p:txBody>
      </p:sp>
      <p:pic>
        <p:nvPicPr>
          <p:cNvPr id="4" name="Picture 3" descr="cockadoo.png"/>
          <p:cNvPicPr>
            <a:picLocks noChangeAspect="1"/>
          </p:cNvPicPr>
          <p:nvPr/>
        </p:nvPicPr>
        <p:blipFill>
          <a:blip r:embed="rId2"/>
          <a:stretch>
            <a:fillRect/>
          </a:stretch>
        </p:blipFill>
        <p:spPr>
          <a:xfrm>
            <a:off x="-181437" y="49483"/>
            <a:ext cx="5006085" cy="6857999"/>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descr="bojangles_bo-da3.png"/>
          <p:cNvPicPr>
            <a:picLocks noChangeAspect="1"/>
          </p:cNvPicPr>
          <p:nvPr/>
        </p:nvPicPr>
        <p:blipFill>
          <a:blip r:embed="rId2"/>
          <a:stretch>
            <a:fillRect/>
          </a:stretch>
        </p:blipFill>
        <p:spPr>
          <a:xfrm>
            <a:off x="3917610" y="0"/>
            <a:ext cx="5352544" cy="6683232"/>
          </a:xfrm>
          <a:prstGeom prst="rect">
            <a:avLst/>
          </a:prstGeom>
        </p:spPr>
      </p:pic>
      <p:pic>
        <p:nvPicPr>
          <p:cNvPr id="7" name="Picture 6" descr="Bo-dacious.png"/>
          <p:cNvPicPr>
            <a:picLocks noChangeAspect="1"/>
          </p:cNvPicPr>
          <p:nvPr/>
        </p:nvPicPr>
        <p:blipFill>
          <a:blip r:embed="rId3"/>
          <a:stretch>
            <a:fillRect/>
          </a:stretch>
        </p:blipFill>
        <p:spPr>
          <a:xfrm>
            <a:off x="1860777" y="206375"/>
            <a:ext cx="2512786" cy="2512786"/>
          </a:xfrm>
          <a:prstGeom prst="rect">
            <a:avLst/>
          </a:prstGeom>
        </p:spPr>
      </p:pic>
      <p:pic>
        <p:nvPicPr>
          <p:cNvPr id="8" name="Picture 7" descr="girl.png"/>
          <p:cNvPicPr>
            <a:picLocks noChangeAspect="1"/>
          </p:cNvPicPr>
          <p:nvPr/>
        </p:nvPicPr>
        <p:blipFill>
          <a:blip r:embed="rId4"/>
          <a:stretch>
            <a:fillRect/>
          </a:stretch>
        </p:blipFill>
        <p:spPr>
          <a:xfrm>
            <a:off x="-827182" y="206375"/>
            <a:ext cx="4475480" cy="6858000"/>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bojangles_bo-da3.png"/>
          <p:cNvPicPr>
            <a:picLocks noChangeAspect="1"/>
          </p:cNvPicPr>
          <p:nvPr/>
        </p:nvPicPr>
        <p:blipFill>
          <a:blip r:embed="rId2"/>
          <a:stretch>
            <a:fillRect/>
          </a:stretch>
        </p:blipFill>
        <p:spPr>
          <a:xfrm>
            <a:off x="2911571" y="487878"/>
            <a:ext cx="7420730" cy="5522066"/>
          </a:xfrm>
          <a:prstGeom prst="rect">
            <a:avLst/>
          </a:prstGeom>
        </p:spPr>
      </p:pic>
      <p:pic>
        <p:nvPicPr>
          <p:cNvPr id="5" name="Picture 4" descr="cockadoo.png"/>
          <p:cNvPicPr>
            <a:picLocks noChangeAspect="1"/>
          </p:cNvPicPr>
          <p:nvPr/>
        </p:nvPicPr>
        <p:blipFill>
          <a:blip r:embed="rId3"/>
          <a:stretch>
            <a:fillRect/>
          </a:stretch>
        </p:blipFill>
        <p:spPr>
          <a:xfrm>
            <a:off x="269649" y="1511241"/>
            <a:ext cx="4103914" cy="3934484"/>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tallcup-for-bodacious.png"/>
          <p:cNvPicPr>
            <a:picLocks noChangeAspect="1"/>
          </p:cNvPicPr>
          <p:nvPr/>
        </p:nvPicPr>
        <p:blipFill>
          <a:blip r:embed="rId2"/>
          <a:stretch>
            <a:fillRect/>
          </a:stretch>
        </p:blipFill>
        <p:spPr>
          <a:xfrm>
            <a:off x="134560" y="937428"/>
            <a:ext cx="4279793" cy="5604783"/>
          </a:xfrm>
          <a:prstGeom prst="rect">
            <a:avLst/>
          </a:prstGeom>
        </p:spPr>
      </p:pic>
      <p:pic>
        <p:nvPicPr>
          <p:cNvPr id="3" name="Picture 2" descr="bojangles_bo-da3.png"/>
          <p:cNvPicPr>
            <a:picLocks noChangeAspect="1"/>
          </p:cNvPicPr>
          <p:nvPr/>
        </p:nvPicPr>
        <p:blipFill>
          <a:blip r:embed="rId3"/>
          <a:stretch>
            <a:fillRect/>
          </a:stretch>
        </p:blipFill>
        <p:spPr>
          <a:xfrm>
            <a:off x="4373563" y="798345"/>
            <a:ext cx="4232838" cy="5285158"/>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TextBox 5"/>
          <p:cNvSpPr txBox="1"/>
          <p:nvPr/>
        </p:nvSpPr>
        <p:spPr>
          <a:xfrm>
            <a:off x="4715933" y="1056880"/>
            <a:ext cx="4080934" cy="3293209"/>
          </a:xfrm>
          <a:prstGeom prst="rect">
            <a:avLst/>
          </a:prstGeom>
          <a:noFill/>
        </p:spPr>
        <p:txBody>
          <a:bodyPr wrap="square" rtlCol="0">
            <a:spAutoFit/>
          </a:bodyPr>
          <a:lstStyle/>
          <a:p>
            <a:r>
              <a:rPr lang="en-US" b="1" baseline="30000" dirty="0" smtClean="0"/>
              <a:t>Brand Positioning:</a:t>
            </a:r>
          </a:p>
          <a:p>
            <a:r>
              <a:rPr lang="en-US" sz="1600" b="1" dirty="0" smtClean="0"/>
              <a:t>Allow Gold Star coffee to be just what it is: the highest level of deliciousness. With this high-grade roast, you'll taste quality in</a:t>
            </a:r>
            <a:br>
              <a:rPr lang="en-US" sz="1600" b="1" dirty="0" smtClean="0"/>
            </a:br>
            <a:r>
              <a:rPr lang="en-US" sz="1600" b="1" dirty="0" smtClean="0"/>
              <a:t>every sip</a:t>
            </a:r>
          </a:p>
          <a:p>
            <a:endParaRPr lang="en-US" baseline="30000" dirty="0" smtClean="0"/>
          </a:p>
          <a:p>
            <a:r>
              <a:rPr lang="en-US" b="1" baseline="30000" dirty="0"/>
              <a:t>Product </a:t>
            </a:r>
            <a:r>
              <a:rPr lang="en-US" b="1" baseline="30000" dirty="0" smtClean="0"/>
              <a:t>Positioning:</a:t>
            </a:r>
          </a:p>
          <a:p>
            <a:r>
              <a:rPr lang="en-US" sz="1600" b="1" dirty="0" smtClean="0"/>
              <a:t>Gold Star makes any meal more enjoyable. Take any </a:t>
            </a:r>
            <a:r>
              <a:rPr lang="en-US" sz="1600" b="1" dirty="0" err="1" smtClean="0"/>
              <a:t>Bojangle's</a:t>
            </a:r>
            <a:r>
              <a:rPr lang="en-US" sz="1600" b="1" dirty="0" smtClean="0"/>
              <a:t> breakfast, add a Gold Star to it, and you've got double the deliciousness.</a:t>
            </a:r>
          </a:p>
          <a:p>
            <a:endParaRPr lang="en-US" baseline="30000" dirty="0" smtClean="0"/>
          </a:p>
          <a:p>
            <a:r>
              <a:rPr lang="en-US" b="1" baseline="30000" dirty="0"/>
              <a:t>Brand </a:t>
            </a:r>
            <a:r>
              <a:rPr lang="en-US" b="1" baseline="30000" dirty="0" smtClean="0"/>
              <a:t>Promise:</a:t>
            </a:r>
          </a:p>
          <a:p>
            <a:r>
              <a:rPr lang="en-US" sz="1600" b="1" dirty="0" smtClean="0"/>
              <a:t>Your higher-end coffee choice that elevates breakfast to top notch.</a:t>
            </a:r>
            <a:endParaRPr lang="en-US" b="1" dirty="0"/>
          </a:p>
        </p:txBody>
      </p:sp>
      <p:pic>
        <p:nvPicPr>
          <p:cNvPr id="7" name="Picture 6" descr="cockadoo.png"/>
          <p:cNvPicPr>
            <a:picLocks noChangeAspect="1"/>
          </p:cNvPicPr>
          <p:nvPr/>
        </p:nvPicPr>
        <p:blipFill>
          <a:blip r:embed="rId2"/>
          <a:stretch>
            <a:fillRect/>
          </a:stretch>
        </p:blipFill>
        <p:spPr>
          <a:xfrm>
            <a:off x="-181437" y="49483"/>
            <a:ext cx="5006084" cy="6857998"/>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descr="goldStar.png"/>
          <p:cNvPicPr>
            <a:picLocks noChangeAspect="1"/>
          </p:cNvPicPr>
          <p:nvPr/>
        </p:nvPicPr>
        <p:blipFill>
          <a:blip r:embed="rId2"/>
          <a:stretch>
            <a:fillRect/>
          </a:stretch>
        </p:blipFill>
        <p:spPr>
          <a:xfrm>
            <a:off x="232719" y="609600"/>
            <a:ext cx="5960078" cy="4552950"/>
          </a:xfrm>
          <a:prstGeom prst="rect">
            <a:avLst/>
          </a:prstGeom>
        </p:spPr>
      </p:pic>
      <p:pic>
        <p:nvPicPr>
          <p:cNvPr id="4" name="Picture 3" descr="card.png"/>
          <p:cNvPicPr>
            <a:picLocks noChangeAspect="1"/>
          </p:cNvPicPr>
          <p:nvPr/>
        </p:nvPicPr>
        <p:blipFill>
          <a:blip r:embed="rId3"/>
          <a:stretch>
            <a:fillRect/>
          </a:stretch>
        </p:blipFill>
        <p:spPr>
          <a:xfrm>
            <a:off x="4294008" y="2216853"/>
            <a:ext cx="5040492" cy="4933247"/>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extBox 4"/>
          <p:cNvSpPr txBox="1"/>
          <p:nvPr/>
        </p:nvSpPr>
        <p:spPr>
          <a:xfrm>
            <a:off x="4715933" y="1320800"/>
            <a:ext cx="4080934" cy="4493538"/>
          </a:xfrm>
          <a:prstGeom prst="rect">
            <a:avLst/>
          </a:prstGeom>
          <a:noFill/>
        </p:spPr>
        <p:txBody>
          <a:bodyPr wrap="square" rtlCol="0">
            <a:spAutoFit/>
          </a:bodyPr>
          <a:lstStyle/>
          <a:p>
            <a:r>
              <a:rPr lang="en-US" b="1" baseline="30000" dirty="0" smtClean="0"/>
              <a:t>Brand Positioning:</a:t>
            </a:r>
          </a:p>
          <a:p>
            <a:endParaRPr lang="en-US" b="1" baseline="30000" dirty="0" smtClean="0"/>
          </a:p>
          <a:p>
            <a:r>
              <a:rPr lang="en-US" sz="2400" b="1" baseline="30000" dirty="0" smtClean="0"/>
              <a:t>It’s early. You’re headed to work, but you’re still at half speed. You need something strong and delicious to shake you up and shift you into high gear. It’s BO time! </a:t>
            </a:r>
          </a:p>
          <a:p>
            <a:r>
              <a:rPr lang="en-US" sz="2400" b="1" baseline="30000" dirty="0" smtClean="0"/>
              <a:t>Get here for some BO-</a:t>
            </a:r>
            <a:r>
              <a:rPr lang="en-US" sz="2400" b="1" baseline="30000" dirty="0" err="1" smtClean="0"/>
              <a:t>licious</a:t>
            </a:r>
            <a:r>
              <a:rPr lang="en-US" sz="2400" b="1" baseline="30000" dirty="0" smtClean="0"/>
              <a:t> Coffee fast!</a:t>
            </a:r>
          </a:p>
          <a:p>
            <a:endParaRPr lang="en-US" baseline="30000" dirty="0" smtClean="0"/>
          </a:p>
          <a:p>
            <a:r>
              <a:rPr lang="en-US" b="1" baseline="30000" dirty="0"/>
              <a:t>Product </a:t>
            </a:r>
            <a:r>
              <a:rPr lang="en-US" b="1" baseline="30000" dirty="0" smtClean="0"/>
              <a:t>Positioning:</a:t>
            </a:r>
          </a:p>
          <a:p>
            <a:endParaRPr lang="en-US" b="1" baseline="30000" dirty="0" smtClean="0"/>
          </a:p>
          <a:p>
            <a:r>
              <a:rPr lang="en-US" sz="2400" b="1" baseline="30000" dirty="0" smtClean="0"/>
              <a:t>It’s </a:t>
            </a:r>
            <a:r>
              <a:rPr lang="en-US" sz="2400" b="1" baseline="30000" dirty="0"/>
              <a:t>an honest and strong cup of coffee. Smooth and rich, yet bold and energizing.</a:t>
            </a:r>
          </a:p>
          <a:p>
            <a:endParaRPr lang="en-US" baseline="30000" dirty="0"/>
          </a:p>
          <a:p>
            <a:r>
              <a:rPr lang="en-US" b="1" baseline="30000" dirty="0"/>
              <a:t>Brand </a:t>
            </a:r>
            <a:r>
              <a:rPr lang="en-US" b="1" baseline="30000" dirty="0" smtClean="0"/>
              <a:t>Promise:</a:t>
            </a:r>
          </a:p>
          <a:p>
            <a:endParaRPr lang="en-US" b="1" baseline="30000" dirty="0" smtClean="0"/>
          </a:p>
          <a:p>
            <a:r>
              <a:rPr lang="en-US" sz="2400" b="1" baseline="30000" dirty="0" smtClean="0"/>
              <a:t>This is the </a:t>
            </a:r>
            <a:r>
              <a:rPr lang="en-US" sz="2400" b="1" baseline="30000" dirty="0"/>
              <a:t>kind of coffee that starts your day off right</a:t>
            </a:r>
            <a:r>
              <a:rPr lang="en-US" sz="2400" b="1" baseline="30000" dirty="0" smtClean="0"/>
              <a:t>. It’s smooth </a:t>
            </a:r>
            <a:r>
              <a:rPr lang="en-US" sz="2400" b="1" baseline="30000" dirty="0"/>
              <a:t>and delicious, and gets you moving at full speed.</a:t>
            </a:r>
          </a:p>
          <a:p>
            <a:endParaRPr lang="en-US" baseline="30000" dirty="0"/>
          </a:p>
          <a:p>
            <a:endParaRPr lang="en-US" dirty="0"/>
          </a:p>
        </p:txBody>
      </p:sp>
      <p:pic>
        <p:nvPicPr>
          <p:cNvPr id="6" name="Picture 5" descr="Bo_cup3.png"/>
          <p:cNvPicPr>
            <a:picLocks noChangeAspect="1"/>
          </p:cNvPicPr>
          <p:nvPr/>
        </p:nvPicPr>
        <p:blipFill>
          <a:blip r:embed="rId2"/>
          <a:stretch>
            <a:fillRect/>
          </a:stretch>
        </p:blipFill>
        <p:spPr>
          <a:xfrm>
            <a:off x="-386394" y="-193517"/>
            <a:ext cx="5277019" cy="7229159"/>
          </a:xfrm>
          <a:prstGeom prst="rect">
            <a:avLst/>
          </a:prstGeo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 name="Picture 5" descr="new_bo copy.png"/>
          <p:cNvPicPr>
            <a:picLocks noChangeAspect="1"/>
          </p:cNvPicPr>
          <p:nvPr/>
        </p:nvPicPr>
        <p:blipFill>
          <a:blip r:embed="rId2"/>
          <a:stretch>
            <a:fillRect/>
          </a:stretch>
        </p:blipFill>
        <p:spPr>
          <a:xfrm>
            <a:off x="0" y="26789"/>
            <a:ext cx="9144000" cy="6804422"/>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extBox 2"/>
          <p:cNvSpPr txBox="1"/>
          <p:nvPr/>
        </p:nvSpPr>
        <p:spPr>
          <a:xfrm>
            <a:off x="389467" y="5283200"/>
            <a:ext cx="4656666" cy="646331"/>
          </a:xfrm>
          <a:prstGeom prst="rect">
            <a:avLst/>
          </a:prstGeom>
          <a:noFill/>
        </p:spPr>
        <p:txBody>
          <a:bodyPr wrap="square" rtlCol="0">
            <a:spAutoFit/>
          </a:bodyPr>
          <a:lstStyle/>
          <a:p>
            <a:r>
              <a:rPr lang="en-US" b="1" dirty="0" smtClean="0"/>
              <a:t>Promo:  In-store specials for customers purchasing before 6:30am - for a limited time</a:t>
            </a:r>
            <a:endParaRPr lang="en-US" b="1" dirty="0"/>
          </a:p>
        </p:txBody>
      </p:sp>
      <p:pic>
        <p:nvPicPr>
          <p:cNvPr id="5" name="Picture 4" descr="bojangles_promo5 copy.png"/>
          <p:cNvPicPr>
            <a:picLocks noChangeAspect="1"/>
          </p:cNvPicPr>
          <p:nvPr/>
        </p:nvPicPr>
        <p:blipFill>
          <a:blip r:embed="rId2"/>
          <a:stretch>
            <a:fillRect/>
          </a:stretch>
        </p:blipFill>
        <p:spPr>
          <a:xfrm>
            <a:off x="0" y="26789"/>
            <a:ext cx="9144000" cy="6804422"/>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perfect-iced-coffee-cup2.png"/>
          <p:cNvPicPr>
            <a:picLocks noChangeAspect="1"/>
          </p:cNvPicPr>
          <p:nvPr/>
        </p:nvPicPr>
        <p:blipFill>
          <a:blip r:embed="rId2"/>
          <a:stretch>
            <a:fillRect/>
          </a:stretch>
        </p:blipFill>
        <p:spPr>
          <a:xfrm>
            <a:off x="715438" y="1166059"/>
            <a:ext cx="3045249" cy="4938632"/>
          </a:xfrm>
          <a:prstGeom prst="rect">
            <a:avLst/>
          </a:prstGeom>
        </p:spPr>
      </p:pic>
      <p:pic>
        <p:nvPicPr>
          <p:cNvPr id="5" name="Picture 4" descr="bojangles_poster.png"/>
          <p:cNvPicPr>
            <a:picLocks noChangeAspect="1"/>
          </p:cNvPicPr>
          <p:nvPr/>
        </p:nvPicPr>
        <p:blipFill>
          <a:blip r:embed="rId3"/>
          <a:stretch>
            <a:fillRect/>
          </a:stretch>
        </p:blipFill>
        <p:spPr>
          <a:xfrm>
            <a:off x="4441740" y="742186"/>
            <a:ext cx="4475411" cy="5588036"/>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extBox 4"/>
          <p:cNvSpPr txBox="1"/>
          <p:nvPr/>
        </p:nvSpPr>
        <p:spPr>
          <a:xfrm>
            <a:off x="342794" y="702735"/>
            <a:ext cx="3213212" cy="5847755"/>
          </a:xfrm>
          <a:prstGeom prst="rect">
            <a:avLst/>
          </a:prstGeom>
          <a:noFill/>
        </p:spPr>
        <p:txBody>
          <a:bodyPr wrap="square" rtlCol="0">
            <a:spAutoFit/>
          </a:bodyPr>
          <a:lstStyle/>
          <a:p>
            <a:r>
              <a:rPr lang="en-US" b="1" baseline="30000" dirty="0" smtClean="0"/>
              <a:t>Brand Positioning:</a:t>
            </a:r>
          </a:p>
          <a:p>
            <a:r>
              <a:rPr lang="en-US" sz="1600" b="1" dirty="0" smtClean="0"/>
              <a:t>You’ve got a craving and you’ve got it bad.  It’s BO time, big time. You’re on your way to get the most delicious breakfast on the planet.</a:t>
            </a:r>
          </a:p>
          <a:p>
            <a:r>
              <a:rPr lang="en-US" sz="1600" b="1" dirty="0" smtClean="0"/>
              <a:t>Now, you can get a world-class cup of coffee to go with it. This, my friend, is going to be Epic.</a:t>
            </a:r>
          </a:p>
          <a:p>
            <a:endParaRPr lang="en-US" sz="1600" b="1" dirty="0" smtClean="0"/>
          </a:p>
          <a:p>
            <a:endParaRPr lang="en-US" baseline="30000" dirty="0" smtClean="0"/>
          </a:p>
          <a:p>
            <a:r>
              <a:rPr lang="en-US" b="1" baseline="30000" dirty="0"/>
              <a:t>Product </a:t>
            </a:r>
            <a:r>
              <a:rPr lang="en-US" b="1" baseline="30000" dirty="0" smtClean="0"/>
              <a:t>Positioning:</a:t>
            </a:r>
          </a:p>
          <a:p>
            <a:r>
              <a:rPr lang="en-US" sz="1600" b="1" dirty="0" smtClean="0"/>
              <a:t>You have big expectations when you go to </a:t>
            </a:r>
            <a:r>
              <a:rPr lang="en-US" sz="1600" b="1" dirty="0" err="1" smtClean="0"/>
              <a:t>Bojangles</a:t>
            </a:r>
            <a:r>
              <a:rPr lang="en-US" sz="1600" b="1" dirty="0" smtClean="0"/>
              <a:t>. Famous chicken and biscuits, Legendary iced tea, and now the ultimate coffee: Epic Roast!</a:t>
            </a:r>
          </a:p>
          <a:p>
            <a:endParaRPr lang="en-US" baseline="30000" dirty="0" smtClean="0"/>
          </a:p>
          <a:p>
            <a:endParaRPr lang="en-US" baseline="30000" dirty="0" smtClean="0"/>
          </a:p>
          <a:p>
            <a:r>
              <a:rPr lang="en-US" b="1" baseline="30000" dirty="0"/>
              <a:t>Brand </a:t>
            </a:r>
            <a:r>
              <a:rPr lang="en-US" b="1" baseline="30000" dirty="0" smtClean="0"/>
              <a:t>Promise:</a:t>
            </a:r>
          </a:p>
          <a:p>
            <a:r>
              <a:rPr lang="en-US" sz="1600" b="1" dirty="0" smtClean="0"/>
              <a:t>Epic Roast is everything you expect from </a:t>
            </a:r>
            <a:r>
              <a:rPr lang="en-US" sz="1600" b="1" dirty="0" err="1" smtClean="0"/>
              <a:t>Bojangles</a:t>
            </a:r>
            <a:r>
              <a:rPr lang="en-US" sz="1600" b="1" dirty="0" smtClean="0"/>
              <a:t>: The very best ingredients carefully crafted into a coffee flavor of epic proportions.</a:t>
            </a:r>
          </a:p>
          <a:p>
            <a:endParaRPr lang="en-US" baseline="30000" dirty="0"/>
          </a:p>
          <a:p>
            <a:endParaRPr lang="en-US" dirty="0"/>
          </a:p>
        </p:txBody>
      </p:sp>
      <p:pic>
        <p:nvPicPr>
          <p:cNvPr id="6" name="Picture 5" descr="Epic.png"/>
          <p:cNvPicPr>
            <a:picLocks noChangeAspect="1"/>
          </p:cNvPicPr>
          <p:nvPr/>
        </p:nvPicPr>
        <p:blipFill>
          <a:blip r:embed="rId2"/>
          <a:stretch>
            <a:fillRect/>
          </a:stretch>
        </p:blipFill>
        <p:spPr>
          <a:xfrm>
            <a:off x="2757314" y="-440945"/>
            <a:ext cx="5080746" cy="6960279"/>
          </a:xfrm>
          <a:prstGeom prst="rect">
            <a:avLst/>
          </a:prstGeom>
        </p:spPr>
      </p:pic>
      <p:pic>
        <p:nvPicPr>
          <p:cNvPr id="4" name="Picture 3" descr="EPICgirl.png"/>
          <p:cNvPicPr>
            <a:picLocks noChangeAspect="1"/>
          </p:cNvPicPr>
          <p:nvPr/>
        </p:nvPicPr>
        <p:blipFill>
          <a:blip r:embed="rId3"/>
          <a:stretch>
            <a:fillRect/>
          </a:stretch>
        </p:blipFill>
        <p:spPr>
          <a:xfrm>
            <a:off x="5596467" y="647701"/>
            <a:ext cx="4140199" cy="6210299"/>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2992</TotalTime>
  <Words>910</Words>
  <Application>Microsoft Macintosh PowerPoint</Application>
  <PresentationFormat>On-screen Show (4:3)</PresentationFormat>
  <Paragraphs>84</Paragraphs>
  <Slides>30</Slides>
  <Notes>1</Notes>
  <HiddenSlides>0</HiddenSlides>
  <MMClips>1</MMClips>
  <ScaleCrop>false</ScaleCrop>
  <HeadingPairs>
    <vt:vector size="4" baseType="variant">
      <vt:variant>
        <vt:lpstr>Design Template</vt:lpstr>
      </vt:variant>
      <vt:variant>
        <vt:i4>1</vt:i4>
      </vt:variant>
      <vt:variant>
        <vt:lpstr>Slide Titles</vt:lpstr>
      </vt:variant>
      <vt:variant>
        <vt:i4>30</vt:i4>
      </vt:variant>
    </vt:vector>
  </HeadingPairs>
  <TitlesOfParts>
    <vt:vector size="31"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vector>
  </TitlesOfParts>
  <Company>Artizen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CARY MURPHY</dc:creator>
  <cp:lastModifiedBy>ARODY VICTORIA</cp:lastModifiedBy>
  <cp:revision>250</cp:revision>
  <dcterms:created xsi:type="dcterms:W3CDTF">2012-04-05T19:34:51Z</dcterms:created>
  <dcterms:modified xsi:type="dcterms:W3CDTF">2012-04-05T19:45:20Z</dcterms:modified>
</cp:coreProperties>
</file>