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49.xml" ContentType="application/vnd.openxmlformats-officedocument.presentationml.slide+xml"/>
  <Override PartName="/ppt/charts/chart7.xml" ContentType="application/vnd.openxmlformats-officedocument.drawingml.chart+xml"/>
  <Default Extension="bin" ContentType="application/vnd.openxmlformats-officedocument.presentationml.printerSettings"/>
  <Override PartName="/ppt/embeddings/oleObject5.bin" ContentType="application/vnd.openxmlformats-officedocument.oleObject"/>
  <Override PartName="/ppt/slideLayouts/slideLayout20.xml" ContentType="application/vnd.openxmlformats-officedocument.presentationml.slideLayout+xml"/>
  <Override PartName="/ppt/slideLayouts/slideLayout17.xml" ContentType="application/vnd.openxmlformats-officedocument.presentationml.slideLayout+xml"/>
  <Default Extension="wmf" ContentType="image/x-wmf"/>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Layouts/slideLayout24.xml" ContentType="application/vnd.openxmlformats-officedocument.presentationml.slideLayout+xml"/>
  <Override PartName="/ppt/theme/theme1.xml" ContentType="application/vnd.openxmlformats-officedocument.theme+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diagrams/quickStyle1.xml" ContentType="application/vnd.openxmlformats-officedocument.drawingml.diagramStyl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charts/chart4.xml" ContentType="application/vnd.openxmlformats-officedocument.drawingml.chart+xml"/>
  <Override PartName="/ppt/slides/slide11.xml" ContentType="application/vnd.openxmlformats-officedocument.presentationml.slide+xml"/>
  <Override PartName="/ppt/slides/slide46.xml" ContentType="application/vnd.openxmlformats-officedocument.presentationml.slide+xml"/>
  <Override PartName="/ppt/notesSlides/notesSlide8.xml" ContentType="application/vnd.openxmlformats-officedocument.presentationml.notesSlide+xml"/>
  <Override PartName="/ppt/embeddings/oleObject2.bin" ContentType="application/vnd.openxmlformats-officedocument.oleObject"/>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s/slide34.xml" ContentType="application/vnd.openxmlformats-officedocument.presentationml.slide+xml"/>
  <Override PartName="/ppt/charts/chart8.xml" ContentType="application/vnd.openxmlformats-officedocument.drawingml.chart+xml"/>
  <Override PartName="/ppt/slides/slide15.xml" ContentType="application/vnd.openxmlformats-officedocument.presentationml.slide+xml"/>
  <Override PartName="/ppt/slides/slide20.xml" ContentType="application/vnd.openxmlformats-officedocument.presentationml.slide+xml"/>
  <Override PartName="/ppt/embeddings/oleObject6.bin" ContentType="application/vnd.openxmlformats-officedocument.oleObject"/>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presProps.xml" ContentType="application/vnd.openxmlformats-officedocument.presentationml.presProps+xml"/>
  <Override PartName="/ppt/notesSlides/notesSlide3.xml" ContentType="application/vnd.openxmlformats-officedocument.presentationml.notesSlide+xml"/>
  <Override PartName="/ppt/slides/slide19.xml" ContentType="application/vnd.openxmlformats-officedocument.presentationml.slide+xml"/>
  <Default Extension="xls" ContentType="application/vnd.ms-excel"/>
  <Override PartName="/ppt/slides/slide38.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Layouts/slideLayout25.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ppt/notesSlides/notesSlide7.xml" ContentType="application/vnd.openxmlformats-officedocument.presentationml.notesSlide+xml"/>
  <Default Extension="jpeg" ContentType="image/jpeg"/>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charts/chart5.xml" ContentType="application/vnd.openxmlformats-officedocument.drawingml.chart+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embeddings/oleObject3.bin" ContentType="application/vnd.openxmlformats-officedocument.oleObject"/>
  <Override PartName="/ppt/slideLayouts/slideLayout15.xml" ContentType="application/vnd.openxmlformats-officedocument.presentationml.slideLayout+xml"/>
  <Default Extension="emf" ContentType="image/x-emf"/>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embeddings/oleObject7.bin" ContentType="application/vnd.openxmlformats-officedocument.oleObject"/>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s/slide40.xml" ContentType="application/vnd.openxmlformats-officedocument.presentationml.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charts/chart2.xml" ContentType="application/vnd.openxmlformats-officedocument.drawingml.chart+xml"/>
  <Override PartName="/ppt/theme/theme3.xml" ContentType="application/vnd.openxmlformats-officedocument.theme+xml"/>
  <Override PartName="/ppt/slideLayouts/slideLayout12.xml" ContentType="application/vnd.openxmlformats-officedocument.presentationml.slideLayout+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48.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slides/slide29.xml" ContentType="application/vnd.openxmlformats-officedocument.presentationml.slide+xml"/>
  <Override PartName="/ppt/charts/chart6.xml" ContentType="application/vnd.openxmlformats-officedocument.drawingml.chart+xml"/>
  <Override PartName="/ppt/embeddings/oleObject4.bin" ContentType="application/vnd.openxmlformats-officedocument.oleObject"/>
  <Override PartName="/ppt/viewProps.xml" ContentType="application/vnd.openxmlformats-officedocument.presentationml.viewProps+xml"/>
  <Override PartName="/ppt/slideLayouts/slideLayout16.xml" ContentType="application/vnd.openxmlformats-officedocument.presentationml.slideLayout+xml"/>
  <Override PartName="/ppt/diagrams/colors1.xml" ContentType="application/vnd.openxmlformats-officedocument.drawingml.diagramColors+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slideLayouts/slideLayout23.xml" ContentType="application/vnd.openxmlformats-officedocument.presentationml.slideLayout+xml"/>
  <Override PartName="/ppt/embeddings/oleObject8.bin" ContentType="application/vnd.openxmlformats-officedocument.oleObject"/>
  <Override PartName="/ppt/notesSlides/notesSlide5.xml" ContentType="application/vnd.openxmlformats-officedocument.presentationml.notesSlide+xml"/>
  <Override PartName="/ppt/diagrams/data1.xml" ContentType="application/vnd.openxmlformats-officedocument.drawingml.diagramData+xml"/>
  <Default Extension="pict" ContentType="image/pict"/>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slides/slide45.xml" ContentType="application/vnd.openxmlformats-officedocument.presentationml.slide+xml"/>
  <Override PartName="/ppt/charts/chart3.xml" ContentType="application/vnd.openxmlformats-officedocument.drawingml.chart+xml"/>
  <Override PartName="/ppt/slides/slide10.xml" ContentType="application/vnd.openxmlformats-officedocument.presentationml.slide+xml"/>
  <Override PartName="/ppt/embeddings/oleObject1.bin" ContentType="application/vnd.openxmlformats-officedocument.oleObject"/>
  <Override PartName="/ppt/slideLayouts/slideLayout13.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r:id="rId1"/>
    <p:sldMasterId r:id="rId2"/>
  </p:sldMasterIdLst>
  <p:notesMasterIdLst>
    <p:notesMasterId r:id="rId53"/>
  </p:notesMasterIdLst>
  <p:sldIdLst>
    <p:sldId id="513" r:id="rId3"/>
    <p:sldId id="516" r:id="rId4"/>
    <p:sldId id="515" r:id="rId5"/>
    <p:sldId id="537" r:id="rId6"/>
    <p:sldId id="541" r:id="rId7"/>
    <p:sldId id="558" r:id="rId8"/>
    <p:sldId id="520" r:id="rId9"/>
    <p:sldId id="517" r:id="rId10"/>
    <p:sldId id="540" r:id="rId11"/>
    <p:sldId id="650" r:id="rId12"/>
    <p:sldId id="522" r:id="rId13"/>
    <p:sldId id="619" r:id="rId14"/>
    <p:sldId id="620" r:id="rId15"/>
    <p:sldId id="621" r:id="rId16"/>
    <p:sldId id="627" r:id="rId17"/>
    <p:sldId id="628" r:id="rId18"/>
    <p:sldId id="629" r:id="rId19"/>
    <p:sldId id="632" r:id="rId20"/>
    <p:sldId id="633" r:id="rId21"/>
    <p:sldId id="634" r:id="rId22"/>
    <p:sldId id="636" r:id="rId23"/>
    <p:sldId id="638" r:id="rId24"/>
    <p:sldId id="642" r:id="rId25"/>
    <p:sldId id="547" r:id="rId26"/>
    <p:sldId id="625" r:id="rId27"/>
    <p:sldId id="643" r:id="rId28"/>
    <p:sldId id="535" r:id="rId29"/>
    <p:sldId id="600" r:id="rId30"/>
    <p:sldId id="599" r:id="rId31"/>
    <p:sldId id="552" r:id="rId32"/>
    <p:sldId id="671" r:id="rId33"/>
    <p:sldId id="656" r:id="rId34"/>
    <p:sldId id="651" r:id="rId35"/>
    <p:sldId id="654" r:id="rId36"/>
    <p:sldId id="662" r:id="rId37"/>
    <p:sldId id="655" r:id="rId38"/>
    <p:sldId id="657" r:id="rId39"/>
    <p:sldId id="601" r:id="rId40"/>
    <p:sldId id="667" r:id="rId41"/>
    <p:sldId id="669" r:id="rId42"/>
    <p:sldId id="670" r:id="rId43"/>
    <p:sldId id="658" r:id="rId44"/>
    <p:sldId id="668" r:id="rId45"/>
    <p:sldId id="659" r:id="rId46"/>
    <p:sldId id="665" r:id="rId47"/>
    <p:sldId id="660" r:id="rId48"/>
    <p:sldId id="663" r:id="rId49"/>
    <p:sldId id="664" r:id="rId50"/>
    <p:sldId id="666" r:id="rId51"/>
    <p:sldId id="542" r:id="rId5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663300"/>
    <a:srgbClr val="996633"/>
    <a:srgbClr val="FF3300"/>
    <a:srgbClr val="FF0000"/>
    <a:srgbClr val="CC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horzBarState="maximized">
    <p:restoredLeft sz="10299" autoAdjust="0"/>
    <p:restoredTop sz="87519" autoAdjust="0"/>
  </p:normalViewPr>
  <p:slideViewPr>
    <p:cSldViewPr>
      <p:cViewPr>
        <p:scale>
          <a:sx n="125" d="100"/>
          <a:sy n="125" d="100"/>
        </p:scale>
        <p:origin x="-2328" y="-976"/>
      </p:cViewPr>
      <p:guideLst>
        <p:guide orient="horz" pos="3216"/>
        <p:guide pos="2928"/>
      </p:guideLst>
    </p:cSldViewPr>
  </p:slideViewPr>
  <p:outlineViewPr>
    <p:cViewPr>
      <p:scale>
        <a:sx n="33" d="100"/>
        <a:sy n="33" d="100"/>
      </p:scale>
      <p:origin x="0" y="12138"/>
    </p:cViewPr>
  </p:outlineViewPr>
  <p:notesTextViewPr>
    <p:cViewPr>
      <p:scale>
        <a:sx n="100" d="100"/>
        <a:sy n="100" d="100"/>
      </p:scale>
      <p:origin x="0" y="0"/>
    </p:cViewPr>
  </p:notesTextViewPr>
  <p:sorterViewPr>
    <p:cViewPr>
      <p:scale>
        <a:sx n="75" d="100"/>
        <a:sy n="75" d="100"/>
      </p:scale>
      <p:origin x="0" y="104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20Data\Nancy\My%20Documents\SOI%20201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20Data\Nancy\My%20Documents\2011%20NCA%20Drinking%20Trends%20Report%20-%20char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20Data\Nancy\My%20Documents\2011%20NCA%20Drinking%20Trends%20Report%20-%20char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20Data\Nancy\My%20Documents\2011%20NCA%20Drinking%20Trends%20Report%20-%20char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20Data\Nancy\My%20Documents\2011%20NCA%20Drinking%20Trends%20Report%20-%20chart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20Data\Nancy\My%20Documents\2011%20NCA%20Drinking%20Trends%20Report%20-%20chart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20Data\Nancy\My%20Documents\2011%20NCA%20Drinking%20Trends%20Report%20-%20chart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20Data\Nancy\My%20Documents\2011%20NCA%20Drinking%20Trends%20Report%20-%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lrMapOvr bg1="lt1" tx1="dk1" bg2="lt2" tx2="dk2" accent1="accent1" accent2="accent2" accent3="accent3" accent4="accent4" accent5="accent5" accent6="accent6" hlink="hlink" folHlink="folHlink"/>
  <c:chart>
    <c:title>
      <c:tx>
        <c:rich>
          <a:bodyPr/>
          <a:lstStyle/>
          <a:p>
            <a:pPr>
              <a:defRPr sz="2800"/>
            </a:pPr>
            <a:r>
              <a:rPr lang="en-US" sz="2800" dirty="0">
                <a:solidFill>
                  <a:srgbClr val="663300"/>
                </a:solidFill>
              </a:rPr>
              <a:t>Hot Dispensed Beverages Sales Contribution</a:t>
            </a:r>
          </a:p>
        </c:rich>
      </c:tx>
      <c:layout/>
    </c:title>
    <c:plotArea>
      <c:layout/>
      <c:pieChart>
        <c:varyColors val="1"/>
        <c:ser>
          <c:idx val="0"/>
          <c:order val="0"/>
          <c:dLbls>
            <c:txPr>
              <a:bodyPr/>
              <a:lstStyle/>
              <a:p>
                <a:pPr>
                  <a:defRPr sz="1600" b="1"/>
                </a:pPr>
                <a:endParaRPr lang="en-US"/>
              </a:p>
            </c:txPr>
            <c:dLblPos val="bestFit"/>
            <c:showVal val="1"/>
            <c:showLeaderLines val="1"/>
          </c:dLbls>
          <c:cat>
            <c:strRef>
              <c:f>'Snapshot 2'!$A$4:$A$10</c:f>
              <c:strCache>
                <c:ptCount val="7"/>
                <c:pt idx="0">
                  <c:v>Coffee</c:v>
                </c:pt>
                <c:pt idx="1">
                  <c:v>Cappuccino/Specialty Coffee</c:v>
                </c:pt>
                <c:pt idx="2">
                  <c:v>Refills, Hot Dispensed</c:v>
                </c:pt>
                <c:pt idx="3">
                  <c:v>Hot Chocolate</c:v>
                </c:pt>
                <c:pt idx="4">
                  <c:v>Hot Tea</c:v>
                </c:pt>
                <c:pt idx="5">
                  <c:v>Coffee Club Mugs</c:v>
                </c:pt>
                <c:pt idx="6">
                  <c:v>Other Hot Dispensed</c:v>
                </c:pt>
              </c:strCache>
            </c:strRef>
          </c:cat>
          <c:val>
            <c:numRef>
              <c:f>'Snapshot 2'!$B$4:$B$10</c:f>
              <c:numCache>
                <c:formatCode>0.00%</c:formatCode>
                <c:ptCount val="7"/>
                <c:pt idx="0">
                  <c:v>0.768500000000001</c:v>
                </c:pt>
                <c:pt idx="1">
                  <c:v>0.1335</c:v>
                </c:pt>
                <c:pt idx="2">
                  <c:v>0.0603000000000003</c:v>
                </c:pt>
                <c:pt idx="3">
                  <c:v>0.0202</c:v>
                </c:pt>
                <c:pt idx="4">
                  <c:v>0.0109000000000001</c:v>
                </c:pt>
                <c:pt idx="5">
                  <c:v>0.00610000000000001</c:v>
                </c:pt>
                <c:pt idx="6">
                  <c:v>0.000500000000000004</c:v>
                </c:pt>
              </c:numCache>
            </c:numRef>
          </c:val>
        </c:ser>
        <c:dLbls>
          <c:showVal val="1"/>
        </c:dLbls>
        <c:firstSliceAng val="0"/>
      </c:pieChart>
    </c:plotArea>
    <c:legend>
      <c:legendPos val="r"/>
      <c:layout/>
      <c:txPr>
        <a:bodyPr/>
        <a:lstStyle/>
        <a:p>
          <a:pPr>
            <a:defRPr sz="1800"/>
          </a:pPr>
          <a:endParaRPr lang="en-US"/>
        </a:p>
      </c:txPr>
    </c:legend>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sz="2800"/>
            </a:pPr>
            <a:r>
              <a:rPr lang="en-US" sz="2400" dirty="0">
                <a:solidFill>
                  <a:srgbClr val="663300"/>
                </a:solidFill>
              </a:rPr>
              <a:t>Number of Cups per </a:t>
            </a:r>
            <a:r>
              <a:rPr lang="en-US" sz="2400" dirty="0" smtClean="0">
                <a:solidFill>
                  <a:srgbClr val="663300"/>
                </a:solidFill>
              </a:rPr>
              <a:t>Day</a:t>
            </a:r>
          </a:p>
          <a:p>
            <a:pPr>
              <a:defRPr sz="2800"/>
            </a:pPr>
            <a:r>
              <a:rPr lang="en-US" sz="2400" dirty="0" smtClean="0">
                <a:solidFill>
                  <a:srgbClr val="663300"/>
                </a:solidFill>
              </a:rPr>
              <a:t>Mean # of Cups</a:t>
            </a:r>
            <a:endParaRPr lang="en-US" sz="2400" dirty="0">
              <a:solidFill>
                <a:srgbClr val="663300"/>
              </a:solidFill>
            </a:endParaRPr>
          </a:p>
        </c:rich>
      </c:tx>
      <c:layout>
        <c:manualLayout>
          <c:xMode val="edge"/>
          <c:yMode val="edge"/>
          <c:x val="0.463931514374657"/>
          <c:y val="0.0"/>
        </c:manualLayout>
      </c:layout>
    </c:title>
    <c:plotArea>
      <c:layout>
        <c:manualLayout>
          <c:layoutTarget val="inner"/>
          <c:xMode val="edge"/>
          <c:yMode val="edge"/>
          <c:x val="0.0"/>
          <c:y val="0.00038644840447576"/>
          <c:w val="1.0"/>
          <c:h val="0.746174853143362"/>
        </c:manualLayout>
      </c:layout>
      <c:barChart>
        <c:barDir val="col"/>
        <c:grouping val="clustered"/>
        <c:ser>
          <c:idx val="0"/>
          <c:order val="0"/>
          <c:tx>
            <c:strRef>
              <c:f>'cups per day'!$A$3</c:f>
              <c:strCache>
                <c:ptCount val="1"/>
                <c:pt idx="0">
                  <c:v>Cups per Day</c:v>
                </c:pt>
              </c:strCache>
            </c:strRef>
          </c:tx>
          <c:dLbls>
            <c:txPr>
              <a:bodyPr/>
              <a:lstStyle/>
              <a:p>
                <a:pPr>
                  <a:defRPr sz="2000" b="1"/>
                </a:pPr>
                <a:endParaRPr lang="en-US"/>
              </a:p>
            </c:txPr>
            <c:dLblPos val="outEnd"/>
            <c:showVal val="1"/>
          </c:dLbls>
          <c:cat>
            <c:numRef>
              <c:f>'cups per day'!$B$2:$E$2</c:f>
              <c:numCache>
                <c:formatCode>General</c:formatCode>
                <c:ptCount val="4"/>
                <c:pt idx="0">
                  <c:v>2008.0</c:v>
                </c:pt>
                <c:pt idx="1">
                  <c:v>2009.0</c:v>
                </c:pt>
                <c:pt idx="2">
                  <c:v>2010.0</c:v>
                </c:pt>
                <c:pt idx="3">
                  <c:v>2011.0</c:v>
                </c:pt>
              </c:numCache>
            </c:numRef>
          </c:cat>
          <c:val>
            <c:numRef>
              <c:f>'cups per day'!$B$3:$E$3</c:f>
              <c:numCache>
                <c:formatCode>General</c:formatCode>
                <c:ptCount val="4"/>
                <c:pt idx="0">
                  <c:v>3.6</c:v>
                </c:pt>
                <c:pt idx="1">
                  <c:v>3.5</c:v>
                </c:pt>
                <c:pt idx="2">
                  <c:v>3.2</c:v>
                </c:pt>
                <c:pt idx="3">
                  <c:v>3.4</c:v>
                </c:pt>
              </c:numCache>
            </c:numRef>
          </c:val>
        </c:ser>
        <c:axId val="485659256"/>
        <c:axId val="485672264"/>
      </c:barChart>
      <c:catAx>
        <c:axId val="485659256"/>
        <c:scaling>
          <c:orientation val="minMax"/>
        </c:scaling>
        <c:axPos val="b"/>
        <c:numFmt formatCode="General" sourceLinked="1"/>
        <c:tickLblPos val="nextTo"/>
        <c:txPr>
          <a:bodyPr/>
          <a:lstStyle/>
          <a:p>
            <a:pPr>
              <a:defRPr sz="2000" b="1"/>
            </a:pPr>
            <a:endParaRPr lang="en-US"/>
          </a:p>
        </c:txPr>
        <c:crossAx val="485672264"/>
        <c:crosses val="autoZero"/>
        <c:auto val="1"/>
        <c:lblAlgn val="ctr"/>
        <c:lblOffset val="100"/>
      </c:catAx>
      <c:valAx>
        <c:axId val="485672264"/>
        <c:scaling>
          <c:orientation val="minMax"/>
        </c:scaling>
        <c:delete val="1"/>
        <c:axPos val="l"/>
        <c:numFmt formatCode="General" sourceLinked="1"/>
        <c:tickLblPos val="none"/>
        <c:crossAx val="485659256"/>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sz="2400" b="1"/>
            </a:pPr>
            <a:r>
              <a:rPr lang="en-US" sz="1800" b="1" dirty="0">
                <a:solidFill>
                  <a:srgbClr val="663300"/>
                </a:solidFill>
              </a:rPr>
              <a:t>Cups per Day of Coffee by Age</a:t>
            </a:r>
          </a:p>
          <a:p>
            <a:pPr>
              <a:defRPr sz="2400" b="1"/>
            </a:pPr>
            <a:r>
              <a:rPr lang="en-US" sz="1800" b="1" dirty="0">
                <a:solidFill>
                  <a:srgbClr val="663300"/>
                </a:solidFill>
              </a:rPr>
              <a:t>Mean # of Cups</a:t>
            </a:r>
          </a:p>
        </c:rich>
      </c:tx>
      <c:layout>
        <c:manualLayout>
          <c:xMode val="edge"/>
          <c:yMode val="edge"/>
          <c:x val="0.275449127682569"/>
          <c:y val="0.00153347852794996"/>
        </c:manualLayout>
      </c:layout>
    </c:title>
    <c:plotArea>
      <c:layout>
        <c:manualLayout>
          <c:layoutTarget val="inner"/>
          <c:xMode val="edge"/>
          <c:yMode val="edge"/>
          <c:x val="0.0305555555555556"/>
          <c:y val="0.221137566137566"/>
          <c:w val="0.969444444444447"/>
          <c:h val="0.553619964171145"/>
        </c:manualLayout>
      </c:layout>
      <c:barChart>
        <c:barDir val="col"/>
        <c:grouping val="clustered"/>
        <c:ser>
          <c:idx val="0"/>
          <c:order val="0"/>
          <c:tx>
            <c:strRef>
              <c:f>'cups per day by age'!$C$2</c:f>
              <c:strCache>
                <c:ptCount val="1"/>
                <c:pt idx="0">
                  <c:v>2010</c:v>
                </c:pt>
              </c:strCache>
            </c:strRef>
          </c:tx>
          <c:dLbls>
            <c:txPr>
              <a:bodyPr/>
              <a:lstStyle/>
              <a:p>
                <a:pPr>
                  <a:defRPr sz="2000" b="1"/>
                </a:pPr>
                <a:endParaRPr lang="en-US"/>
              </a:p>
            </c:txPr>
            <c:dLblPos val="outEnd"/>
            <c:showVal val="1"/>
          </c:dLbls>
          <c:cat>
            <c:strRef>
              <c:f>'cups per day by age'!$B$3:$B$6</c:f>
              <c:strCache>
                <c:ptCount val="4"/>
                <c:pt idx="0">
                  <c:v>18 - 24</c:v>
                </c:pt>
                <c:pt idx="1">
                  <c:v>25 - 39</c:v>
                </c:pt>
                <c:pt idx="2">
                  <c:v>40 - 59</c:v>
                </c:pt>
                <c:pt idx="3">
                  <c:v>60+</c:v>
                </c:pt>
              </c:strCache>
            </c:strRef>
          </c:cat>
          <c:val>
            <c:numRef>
              <c:f>'cups per day by age'!$C$3:$C$6</c:f>
              <c:numCache>
                <c:formatCode>General</c:formatCode>
                <c:ptCount val="4"/>
                <c:pt idx="0">
                  <c:v>2.8</c:v>
                </c:pt>
                <c:pt idx="1">
                  <c:v>2.9</c:v>
                </c:pt>
                <c:pt idx="2">
                  <c:v>3.5</c:v>
                </c:pt>
                <c:pt idx="3">
                  <c:v>3.2</c:v>
                </c:pt>
              </c:numCache>
            </c:numRef>
          </c:val>
        </c:ser>
        <c:ser>
          <c:idx val="1"/>
          <c:order val="1"/>
          <c:tx>
            <c:strRef>
              <c:f>'cups per day by age'!$D$2</c:f>
              <c:strCache>
                <c:ptCount val="1"/>
                <c:pt idx="0">
                  <c:v>2011</c:v>
                </c:pt>
              </c:strCache>
            </c:strRef>
          </c:tx>
          <c:dLbls>
            <c:txPr>
              <a:bodyPr/>
              <a:lstStyle/>
              <a:p>
                <a:pPr>
                  <a:defRPr sz="2000" b="1"/>
                </a:pPr>
                <a:endParaRPr lang="en-US"/>
              </a:p>
            </c:txPr>
            <c:dLblPos val="outEnd"/>
            <c:showVal val="1"/>
          </c:dLbls>
          <c:cat>
            <c:strRef>
              <c:f>'cups per day by age'!$B$3:$B$6</c:f>
              <c:strCache>
                <c:ptCount val="4"/>
                <c:pt idx="0">
                  <c:v>18 - 24</c:v>
                </c:pt>
                <c:pt idx="1">
                  <c:v>25 - 39</c:v>
                </c:pt>
                <c:pt idx="2">
                  <c:v>40 - 59</c:v>
                </c:pt>
                <c:pt idx="3">
                  <c:v>60+</c:v>
                </c:pt>
              </c:strCache>
            </c:strRef>
          </c:cat>
          <c:val>
            <c:numRef>
              <c:f>'cups per day by age'!$D$3:$D$6</c:f>
              <c:numCache>
                <c:formatCode>General</c:formatCode>
                <c:ptCount val="4"/>
                <c:pt idx="0">
                  <c:v>2.5</c:v>
                </c:pt>
                <c:pt idx="1">
                  <c:v>3.1</c:v>
                </c:pt>
                <c:pt idx="2">
                  <c:v>3.8</c:v>
                </c:pt>
                <c:pt idx="3">
                  <c:v>3.3</c:v>
                </c:pt>
              </c:numCache>
            </c:numRef>
          </c:val>
        </c:ser>
        <c:axId val="494392600"/>
        <c:axId val="494395928"/>
      </c:barChart>
      <c:catAx>
        <c:axId val="494392600"/>
        <c:scaling>
          <c:orientation val="minMax"/>
        </c:scaling>
        <c:axPos val="b"/>
        <c:tickLblPos val="nextTo"/>
        <c:txPr>
          <a:bodyPr/>
          <a:lstStyle/>
          <a:p>
            <a:pPr>
              <a:defRPr sz="2000" b="1"/>
            </a:pPr>
            <a:endParaRPr lang="en-US"/>
          </a:p>
        </c:txPr>
        <c:crossAx val="494395928"/>
        <c:crosses val="autoZero"/>
        <c:auto val="1"/>
        <c:lblAlgn val="ctr"/>
        <c:lblOffset val="100"/>
      </c:catAx>
      <c:valAx>
        <c:axId val="494395928"/>
        <c:scaling>
          <c:orientation val="minMax"/>
        </c:scaling>
        <c:delete val="1"/>
        <c:axPos val="l"/>
        <c:numFmt formatCode="General" sourceLinked="1"/>
        <c:tickLblPos val="none"/>
        <c:crossAx val="494392600"/>
        <c:crosses val="autoZero"/>
        <c:crossBetween val="between"/>
      </c:valAx>
    </c:plotArea>
    <c:legend>
      <c:legendPos val="b"/>
      <c:layout>
        <c:manualLayout>
          <c:xMode val="edge"/>
          <c:yMode val="edge"/>
          <c:x val="0.395810914260721"/>
          <c:y val="0.877993722068531"/>
          <c:w val="0.208378171478565"/>
          <c:h val="0.0679522238774212"/>
        </c:manualLayout>
      </c:layout>
      <c:txPr>
        <a:bodyPr/>
        <a:lstStyle/>
        <a:p>
          <a:pPr>
            <a:defRPr sz="2000" b="1"/>
          </a:pPr>
          <a:endParaRPr lang="en-U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sz="2400"/>
            </a:pPr>
            <a:r>
              <a:rPr lang="en-US" sz="2400" dirty="0">
                <a:solidFill>
                  <a:srgbClr val="663300"/>
                </a:solidFill>
              </a:rPr>
              <a:t>Past Day Penetration of Coffee by </a:t>
            </a:r>
            <a:r>
              <a:rPr lang="en-US" sz="2400" dirty="0" smtClean="0">
                <a:solidFill>
                  <a:srgbClr val="663300"/>
                </a:solidFill>
              </a:rPr>
              <a:t>Age</a:t>
            </a:r>
            <a:r>
              <a:rPr lang="en-US" sz="2400" baseline="0" dirty="0" smtClean="0">
                <a:solidFill>
                  <a:srgbClr val="663300"/>
                </a:solidFill>
              </a:rPr>
              <a:t> </a:t>
            </a:r>
            <a:r>
              <a:rPr lang="en-US" sz="2400" dirty="0" smtClean="0">
                <a:solidFill>
                  <a:srgbClr val="663300"/>
                </a:solidFill>
              </a:rPr>
              <a:t>Percent </a:t>
            </a:r>
            <a:r>
              <a:rPr lang="en-US" sz="2400" dirty="0">
                <a:solidFill>
                  <a:srgbClr val="663300"/>
                </a:solidFill>
              </a:rPr>
              <a:t>Drinking</a:t>
            </a:r>
          </a:p>
        </c:rich>
      </c:tx>
      <c:layout>
        <c:manualLayout>
          <c:xMode val="edge"/>
          <c:yMode val="edge"/>
          <c:x val="0.119267401842627"/>
          <c:y val="0.0224867427285875"/>
        </c:manualLayout>
      </c:layout>
    </c:title>
    <c:plotArea>
      <c:layout/>
      <c:barChart>
        <c:barDir val="col"/>
        <c:grouping val="clustered"/>
        <c:ser>
          <c:idx val="0"/>
          <c:order val="0"/>
          <c:tx>
            <c:strRef>
              <c:f>'coffee by age'!$B$2</c:f>
              <c:strCache>
                <c:ptCount val="1"/>
                <c:pt idx="0">
                  <c:v>2008</c:v>
                </c:pt>
              </c:strCache>
            </c:strRef>
          </c:tx>
          <c:dLbls>
            <c:txPr>
              <a:bodyPr/>
              <a:lstStyle/>
              <a:p>
                <a:pPr>
                  <a:defRPr sz="1600" b="1"/>
                </a:pPr>
                <a:endParaRPr lang="en-US"/>
              </a:p>
            </c:txPr>
            <c:showVal val="1"/>
          </c:dLbls>
          <c:cat>
            <c:strRef>
              <c:f>'coffee by age'!$A$3:$A$6</c:f>
              <c:strCache>
                <c:ptCount val="4"/>
                <c:pt idx="0">
                  <c:v>18 - 24</c:v>
                </c:pt>
                <c:pt idx="1">
                  <c:v>25 - 39</c:v>
                </c:pt>
                <c:pt idx="2">
                  <c:v>40 - 59</c:v>
                </c:pt>
                <c:pt idx="3">
                  <c:v>60+</c:v>
                </c:pt>
              </c:strCache>
            </c:strRef>
          </c:cat>
          <c:val>
            <c:numRef>
              <c:f>'coffee by age'!$B$3:$B$6</c:f>
              <c:numCache>
                <c:formatCode>General</c:formatCode>
                <c:ptCount val="4"/>
                <c:pt idx="0">
                  <c:v>34.0</c:v>
                </c:pt>
                <c:pt idx="1">
                  <c:v>51.0</c:v>
                </c:pt>
                <c:pt idx="2">
                  <c:v>66.0</c:v>
                </c:pt>
                <c:pt idx="3">
                  <c:v>76.0</c:v>
                </c:pt>
              </c:numCache>
            </c:numRef>
          </c:val>
        </c:ser>
        <c:ser>
          <c:idx val="1"/>
          <c:order val="1"/>
          <c:tx>
            <c:strRef>
              <c:f>'coffee by age'!$C$2</c:f>
              <c:strCache>
                <c:ptCount val="1"/>
                <c:pt idx="0">
                  <c:v>2009</c:v>
                </c:pt>
              </c:strCache>
            </c:strRef>
          </c:tx>
          <c:dLbls>
            <c:txPr>
              <a:bodyPr/>
              <a:lstStyle/>
              <a:p>
                <a:pPr>
                  <a:defRPr sz="1600" b="1"/>
                </a:pPr>
                <a:endParaRPr lang="en-US"/>
              </a:p>
            </c:txPr>
            <c:showVal val="1"/>
          </c:dLbls>
          <c:cat>
            <c:strRef>
              <c:f>'coffee by age'!$A$3:$A$6</c:f>
              <c:strCache>
                <c:ptCount val="4"/>
                <c:pt idx="0">
                  <c:v>18 - 24</c:v>
                </c:pt>
                <c:pt idx="1">
                  <c:v>25 - 39</c:v>
                </c:pt>
                <c:pt idx="2">
                  <c:v>40 - 59</c:v>
                </c:pt>
                <c:pt idx="3">
                  <c:v>60+</c:v>
                </c:pt>
              </c:strCache>
            </c:strRef>
          </c:cat>
          <c:val>
            <c:numRef>
              <c:f>'coffee by age'!$C$3:$C$6</c:f>
              <c:numCache>
                <c:formatCode>General</c:formatCode>
                <c:ptCount val="4"/>
                <c:pt idx="0">
                  <c:v>41.0</c:v>
                </c:pt>
                <c:pt idx="1">
                  <c:v>53.0</c:v>
                </c:pt>
                <c:pt idx="2">
                  <c:v>63.0</c:v>
                </c:pt>
                <c:pt idx="3">
                  <c:v>68.0</c:v>
                </c:pt>
              </c:numCache>
            </c:numRef>
          </c:val>
        </c:ser>
        <c:ser>
          <c:idx val="2"/>
          <c:order val="2"/>
          <c:tx>
            <c:strRef>
              <c:f>'coffee by age'!$D$2</c:f>
              <c:strCache>
                <c:ptCount val="1"/>
                <c:pt idx="0">
                  <c:v>2010</c:v>
                </c:pt>
              </c:strCache>
            </c:strRef>
          </c:tx>
          <c:dLbls>
            <c:txPr>
              <a:bodyPr/>
              <a:lstStyle/>
              <a:p>
                <a:pPr>
                  <a:defRPr sz="1600" b="1"/>
                </a:pPr>
                <a:endParaRPr lang="en-US"/>
              </a:p>
            </c:txPr>
            <c:showVal val="1"/>
          </c:dLbls>
          <c:cat>
            <c:strRef>
              <c:f>'coffee by age'!$A$3:$A$6</c:f>
              <c:strCache>
                <c:ptCount val="4"/>
                <c:pt idx="0">
                  <c:v>18 - 24</c:v>
                </c:pt>
                <c:pt idx="1">
                  <c:v>25 - 39</c:v>
                </c:pt>
                <c:pt idx="2">
                  <c:v>40 - 59</c:v>
                </c:pt>
                <c:pt idx="3">
                  <c:v>60+</c:v>
                </c:pt>
              </c:strCache>
            </c:strRef>
          </c:cat>
          <c:val>
            <c:numRef>
              <c:f>'coffee by age'!$D$3:$D$6</c:f>
              <c:numCache>
                <c:formatCode>General</c:formatCode>
                <c:ptCount val="4"/>
                <c:pt idx="0">
                  <c:v>31.0</c:v>
                </c:pt>
                <c:pt idx="1">
                  <c:v>44.0</c:v>
                </c:pt>
                <c:pt idx="2">
                  <c:v>61.0</c:v>
                </c:pt>
                <c:pt idx="3">
                  <c:v>74.0</c:v>
                </c:pt>
              </c:numCache>
            </c:numRef>
          </c:val>
        </c:ser>
        <c:ser>
          <c:idx val="3"/>
          <c:order val="3"/>
          <c:tx>
            <c:strRef>
              <c:f>'coffee by age'!$E$2</c:f>
              <c:strCache>
                <c:ptCount val="1"/>
                <c:pt idx="0">
                  <c:v>2011</c:v>
                </c:pt>
              </c:strCache>
            </c:strRef>
          </c:tx>
          <c:dLbls>
            <c:txPr>
              <a:bodyPr/>
              <a:lstStyle/>
              <a:p>
                <a:pPr>
                  <a:defRPr sz="1600" b="1"/>
                </a:pPr>
                <a:endParaRPr lang="en-US"/>
              </a:p>
            </c:txPr>
            <c:showVal val="1"/>
          </c:dLbls>
          <c:cat>
            <c:strRef>
              <c:f>'coffee by age'!$A$3:$A$6</c:f>
              <c:strCache>
                <c:ptCount val="4"/>
                <c:pt idx="0">
                  <c:v>18 - 24</c:v>
                </c:pt>
                <c:pt idx="1">
                  <c:v>25 - 39</c:v>
                </c:pt>
                <c:pt idx="2">
                  <c:v>40 - 59</c:v>
                </c:pt>
                <c:pt idx="3">
                  <c:v>60+</c:v>
                </c:pt>
              </c:strCache>
            </c:strRef>
          </c:cat>
          <c:val>
            <c:numRef>
              <c:f>'coffee by age'!$E$3:$E$6</c:f>
              <c:numCache>
                <c:formatCode>General</c:formatCode>
                <c:ptCount val="4"/>
                <c:pt idx="0">
                  <c:v>40.0</c:v>
                </c:pt>
                <c:pt idx="1">
                  <c:v>54.0</c:v>
                </c:pt>
                <c:pt idx="2">
                  <c:v>61.0</c:v>
                </c:pt>
                <c:pt idx="3">
                  <c:v>69.0</c:v>
                </c:pt>
              </c:numCache>
            </c:numRef>
          </c:val>
        </c:ser>
        <c:dLbls>
          <c:showVal val="1"/>
        </c:dLbls>
        <c:axId val="494455496"/>
        <c:axId val="494458984"/>
      </c:barChart>
      <c:catAx>
        <c:axId val="494455496"/>
        <c:scaling>
          <c:orientation val="minMax"/>
        </c:scaling>
        <c:axPos val="b"/>
        <c:numFmt formatCode="General" sourceLinked="1"/>
        <c:tickLblPos val="nextTo"/>
        <c:txPr>
          <a:bodyPr/>
          <a:lstStyle/>
          <a:p>
            <a:pPr>
              <a:defRPr sz="1600" b="1"/>
            </a:pPr>
            <a:endParaRPr lang="en-US"/>
          </a:p>
        </c:txPr>
        <c:crossAx val="494458984"/>
        <c:crosses val="autoZero"/>
        <c:auto val="1"/>
        <c:lblAlgn val="ctr"/>
        <c:lblOffset val="100"/>
      </c:catAx>
      <c:valAx>
        <c:axId val="494458984"/>
        <c:scaling>
          <c:orientation val="minMax"/>
        </c:scaling>
        <c:delete val="1"/>
        <c:axPos val="l"/>
        <c:numFmt formatCode="General" sourceLinked="1"/>
        <c:tickLblPos val="none"/>
        <c:crossAx val="494455496"/>
        <c:crosses val="autoZero"/>
        <c:crossBetween val="between"/>
      </c:valAx>
    </c:plotArea>
    <c:legend>
      <c:legendPos val="b"/>
      <c:layout/>
      <c:txPr>
        <a:bodyPr/>
        <a:lstStyle/>
        <a:p>
          <a:pPr>
            <a:defRPr sz="1600" b="1"/>
          </a:pPr>
          <a:endParaRPr lang="en-US"/>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sz="2800"/>
            </a:pPr>
            <a:r>
              <a:rPr lang="en-US" sz="2000" dirty="0">
                <a:solidFill>
                  <a:srgbClr val="663300"/>
                </a:solidFill>
              </a:rPr>
              <a:t>Past Day Penetration of Coffee Types by Region</a:t>
            </a:r>
          </a:p>
        </c:rich>
      </c:tx>
      <c:layout/>
    </c:title>
    <c:plotArea>
      <c:layout/>
      <c:barChart>
        <c:barDir val="col"/>
        <c:grouping val="clustered"/>
        <c:ser>
          <c:idx val="0"/>
          <c:order val="0"/>
          <c:tx>
            <c:strRef>
              <c:f>'Penetration by Region'!$A$3</c:f>
              <c:strCache>
                <c:ptCount val="1"/>
                <c:pt idx="0">
                  <c:v>Northeast</c:v>
                </c:pt>
              </c:strCache>
            </c:strRef>
          </c:tx>
          <c:dLbls>
            <c:txPr>
              <a:bodyPr/>
              <a:lstStyle/>
              <a:p>
                <a:pPr>
                  <a:defRPr sz="1200" b="1"/>
                </a:pPr>
                <a:endParaRPr lang="en-US"/>
              </a:p>
            </c:txPr>
            <c:showVal val="1"/>
          </c:dLbls>
          <c:cat>
            <c:strRef>
              <c:f>'Penetration by Region'!$B$2:$I$2</c:f>
              <c:strCache>
                <c:ptCount val="8"/>
                <c:pt idx="0">
                  <c:v>Total Coffee</c:v>
                </c:pt>
                <c:pt idx="1">
                  <c:v>Traditional Coffee  Total</c:v>
                </c:pt>
                <c:pt idx="2">
                  <c:v>Traditional Coffee  Not Gourmet</c:v>
                </c:pt>
                <c:pt idx="3">
                  <c:v>Instant</c:v>
                </c:pt>
                <c:pt idx="4">
                  <c:v>Decaf</c:v>
                </c:pt>
                <c:pt idx="5">
                  <c:v>Gourmet Coffee  Net</c:v>
                </c:pt>
                <c:pt idx="6">
                  <c:v>Espresso Based</c:v>
                </c:pt>
                <c:pt idx="7">
                  <c:v>Traditional Coffee  Gourmet</c:v>
                </c:pt>
              </c:strCache>
            </c:strRef>
          </c:cat>
          <c:val>
            <c:numRef>
              <c:f>'Penetration by Region'!$B$3:$I$3</c:f>
              <c:numCache>
                <c:formatCode>General</c:formatCode>
                <c:ptCount val="8"/>
                <c:pt idx="0">
                  <c:v>61.0</c:v>
                </c:pt>
                <c:pt idx="1">
                  <c:v>58.0</c:v>
                </c:pt>
                <c:pt idx="2">
                  <c:v>42.0</c:v>
                </c:pt>
                <c:pt idx="3">
                  <c:v>6.0</c:v>
                </c:pt>
                <c:pt idx="4">
                  <c:v>6.0</c:v>
                </c:pt>
                <c:pt idx="5">
                  <c:v>25.0</c:v>
                </c:pt>
                <c:pt idx="6">
                  <c:v>8.0</c:v>
                </c:pt>
                <c:pt idx="7">
                  <c:v>19.0</c:v>
                </c:pt>
              </c:numCache>
            </c:numRef>
          </c:val>
        </c:ser>
        <c:ser>
          <c:idx val="1"/>
          <c:order val="1"/>
          <c:tx>
            <c:strRef>
              <c:f>'Penetration by Region'!$A$4</c:f>
              <c:strCache>
                <c:ptCount val="1"/>
                <c:pt idx="0">
                  <c:v>Midwest</c:v>
                </c:pt>
              </c:strCache>
            </c:strRef>
          </c:tx>
          <c:dLbls>
            <c:txPr>
              <a:bodyPr/>
              <a:lstStyle/>
              <a:p>
                <a:pPr>
                  <a:defRPr sz="1200" b="1"/>
                </a:pPr>
                <a:endParaRPr lang="en-US"/>
              </a:p>
            </c:txPr>
            <c:showVal val="1"/>
          </c:dLbls>
          <c:cat>
            <c:strRef>
              <c:f>'Penetration by Region'!$B$2:$I$2</c:f>
              <c:strCache>
                <c:ptCount val="8"/>
                <c:pt idx="0">
                  <c:v>Total Coffee</c:v>
                </c:pt>
                <c:pt idx="1">
                  <c:v>Traditional Coffee  Total</c:v>
                </c:pt>
                <c:pt idx="2">
                  <c:v>Traditional Coffee  Not Gourmet</c:v>
                </c:pt>
                <c:pt idx="3">
                  <c:v>Instant</c:v>
                </c:pt>
                <c:pt idx="4">
                  <c:v>Decaf</c:v>
                </c:pt>
                <c:pt idx="5">
                  <c:v>Gourmet Coffee  Net</c:v>
                </c:pt>
                <c:pt idx="6">
                  <c:v>Espresso Based</c:v>
                </c:pt>
                <c:pt idx="7">
                  <c:v>Traditional Coffee  Gourmet</c:v>
                </c:pt>
              </c:strCache>
            </c:strRef>
          </c:cat>
          <c:val>
            <c:numRef>
              <c:f>'Penetration by Region'!$B$4:$I$4</c:f>
              <c:numCache>
                <c:formatCode>General</c:formatCode>
                <c:ptCount val="8"/>
                <c:pt idx="0">
                  <c:v>57.0</c:v>
                </c:pt>
                <c:pt idx="1">
                  <c:v>52.0</c:v>
                </c:pt>
                <c:pt idx="2">
                  <c:v>40.0</c:v>
                </c:pt>
                <c:pt idx="3">
                  <c:v>5.0</c:v>
                </c:pt>
                <c:pt idx="4">
                  <c:v>9.0</c:v>
                </c:pt>
                <c:pt idx="5">
                  <c:v>22.0</c:v>
                </c:pt>
                <c:pt idx="6">
                  <c:v>9.0</c:v>
                </c:pt>
                <c:pt idx="7">
                  <c:v>14.0</c:v>
                </c:pt>
              </c:numCache>
            </c:numRef>
          </c:val>
        </c:ser>
        <c:ser>
          <c:idx val="2"/>
          <c:order val="2"/>
          <c:tx>
            <c:strRef>
              <c:f>'Penetration by Region'!$A$5</c:f>
              <c:strCache>
                <c:ptCount val="1"/>
                <c:pt idx="0">
                  <c:v>South</c:v>
                </c:pt>
              </c:strCache>
            </c:strRef>
          </c:tx>
          <c:dLbls>
            <c:txPr>
              <a:bodyPr/>
              <a:lstStyle/>
              <a:p>
                <a:pPr>
                  <a:defRPr sz="1200" b="1"/>
                </a:pPr>
                <a:endParaRPr lang="en-US"/>
              </a:p>
            </c:txPr>
            <c:showVal val="1"/>
          </c:dLbls>
          <c:cat>
            <c:strRef>
              <c:f>'Penetration by Region'!$B$2:$I$2</c:f>
              <c:strCache>
                <c:ptCount val="8"/>
                <c:pt idx="0">
                  <c:v>Total Coffee</c:v>
                </c:pt>
                <c:pt idx="1">
                  <c:v>Traditional Coffee  Total</c:v>
                </c:pt>
                <c:pt idx="2">
                  <c:v>Traditional Coffee  Not Gourmet</c:v>
                </c:pt>
                <c:pt idx="3">
                  <c:v>Instant</c:v>
                </c:pt>
                <c:pt idx="4">
                  <c:v>Decaf</c:v>
                </c:pt>
                <c:pt idx="5">
                  <c:v>Gourmet Coffee  Net</c:v>
                </c:pt>
                <c:pt idx="6">
                  <c:v>Espresso Based</c:v>
                </c:pt>
                <c:pt idx="7">
                  <c:v>Traditional Coffee  Gourmet</c:v>
                </c:pt>
              </c:strCache>
            </c:strRef>
          </c:cat>
          <c:val>
            <c:numRef>
              <c:f>'Penetration by Region'!$B$5:$I$5</c:f>
              <c:numCache>
                <c:formatCode>General</c:formatCode>
                <c:ptCount val="8"/>
                <c:pt idx="0">
                  <c:v>59.0</c:v>
                </c:pt>
                <c:pt idx="1">
                  <c:v>54.0</c:v>
                </c:pt>
                <c:pt idx="2">
                  <c:v>39.0</c:v>
                </c:pt>
                <c:pt idx="3">
                  <c:v>5.0</c:v>
                </c:pt>
                <c:pt idx="4">
                  <c:v>4.0</c:v>
                </c:pt>
                <c:pt idx="5">
                  <c:v>25.0</c:v>
                </c:pt>
                <c:pt idx="6">
                  <c:v>9.0</c:v>
                </c:pt>
                <c:pt idx="7">
                  <c:v>17.0</c:v>
                </c:pt>
              </c:numCache>
            </c:numRef>
          </c:val>
        </c:ser>
        <c:ser>
          <c:idx val="3"/>
          <c:order val="3"/>
          <c:tx>
            <c:strRef>
              <c:f>'Penetration by Region'!$A$6</c:f>
              <c:strCache>
                <c:ptCount val="1"/>
                <c:pt idx="0">
                  <c:v>West</c:v>
                </c:pt>
              </c:strCache>
            </c:strRef>
          </c:tx>
          <c:dLbls>
            <c:txPr>
              <a:bodyPr/>
              <a:lstStyle/>
              <a:p>
                <a:pPr>
                  <a:defRPr sz="1200" b="1"/>
                </a:pPr>
                <a:endParaRPr lang="en-US"/>
              </a:p>
            </c:txPr>
            <c:showVal val="1"/>
          </c:dLbls>
          <c:cat>
            <c:strRef>
              <c:f>'Penetration by Region'!$B$2:$I$2</c:f>
              <c:strCache>
                <c:ptCount val="8"/>
                <c:pt idx="0">
                  <c:v>Total Coffee</c:v>
                </c:pt>
                <c:pt idx="1">
                  <c:v>Traditional Coffee  Total</c:v>
                </c:pt>
                <c:pt idx="2">
                  <c:v>Traditional Coffee  Not Gourmet</c:v>
                </c:pt>
                <c:pt idx="3">
                  <c:v>Instant</c:v>
                </c:pt>
                <c:pt idx="4">
                  <c:v>Decaf</c:v>
                </c:pt>
                <c:pt idx="5">
                  <c:v>Gourmet Coffee  Net</c:v>
                </c:pt>
                <c:pt idx="6">
                  <c:v>Espresso Based</c:v>
                </c:pt>
                <c:pt idx="7">
                  <c:v>Traditional Coffee  Gourmet</c:v>
                </c:pt>
              </c:strCache>
            </c:strRef>
          </c:cat>
          <c:val>
            <c:numRef>
              <c:f>'Penetration by Region'!$B$6:$I$6</c:f>
              <c:numCache>
                <c:formatCode>General</c:formatCode>
                <c:ptCount val="8"/>
                <c:pt idx="0">
                  <c:v>57.0</c:v>
                </c:pt>
                <c:pt idx="1">
                  <c:v>52.0</c:v>
                </c:pt>
                <c:pt idx="2">
                  <c:v>33.0</c:v>
                </c:pt>
                <c:pt idx="3">
                  <c:v>6.0</c:v>
                </c:pt>
                <c:pt idx="4">
                  <c:v>4.0</c:v>
                </c:pt>
                <c:pt idx="5">
                  <c:v>28.0</c:v>
                </c:pt>
                <c:pt idx="6">
                  <c:v>10.0</c:v>
                </c:pt>
                <c:pt idx="7">
                  <c:v>20.0</c:v>
                </c:pt>
              </c:numCache>
            </c:numRef>
          </c:val>
        </c:ser>
        <c:dLbls>
          <c:showVal val="1"/>
        </c:dLbls>
        <c:overlap val="-25"/>
        <c:axId val="494512392"/>
        <c:axId val="494515880"/>
      </c:barChart>
      <c:catAx>
        <c:axId val="494512392"/>
        <c:scaling>
          <c:orientation val="minMax"/>
        </c:scaling>
        <c:axPos val="b"/>
        <c:majorTickMark val="none"/>
        <c:tickLblPos val="nextTo"/>
        <c:txPr>
          <a:bodyPr/>
          <a:lstStyle/>
          <a:p>
            <a:pPr>
              <a:defRPr sz="1400" b="1"/>
            </a:pPr>
            <a:endParaRPr lang="en-US"/>
          </a:p>
        </c:txPr>
        <c:crossAx val="494515880"/>
        <c:crosses val="autoZero"/>
        <c:auto val="1"/>
        <c:lblAlgn val="ctr"/>
        <c:lblOffset val="100"/>
      </c:catAx>
      <c:valAx>
        <c:axId val="494515880"/>
        <c:scaling>
          <c:orientation val="minMax"/>
        </c:scaling>
        <c:delete val="1"/>
        <c:axPos val="l"/>
        <c:numFmt formatCode="General" sourceLinked="1"/>
        <c:majorTickMark val="none"/>
        <c:tickLblPos val="none"/>
        <c:crossAx val="494512392"/>
        <c:crosses val="autoZero"/>
        <c:crossBetween val="between"/>
      </c:valAx>
    </c:plotArea>
    <c:legend>
      <c:legendPos val="t"/>
      <c:layout/>
      <c:txPr>
        <a:bodyPr/>
        <a:lstStyle/>
        <a:p>
          <a:pPr>
            <a:defRPr sz="2000" b="1"/>
          </a:pPr>
          <a:endParaRPr lang="en-US"/>
        </a:p>
      </c:txP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sz="2800"/>
            </a:pPr>
            <a:r>
              <a:rPr lang="en-US" sz="2000" dirty="0">
                <a:solidFill>
                  <a:srgbClr val="663300"/>
                </a:solidFill>
              </a:rPr>
              <a:t>Flavored Coffee </a:t>
            </a:r>
            <a:r>
              <a:rPr lang="en-US" sz="2000" dirty="0" smtClean="0">
                <a:solidFill>
                  <a:srgbClr val="663300"/>
                </a:solidFill>
              </a:rPr>
              <a:t>– </a:t>
            </a:r>
            <a:r>
              <a:rPr lang="en-US" sz="2000" dirty="0">
                <a:solidFill>
                  <a:srgbClr val="663300"/>
                </a:solidFill>
              </a:rPr>
              <a:t>Past </a:t>
            </a:r>
            <a:r>
              <a:rPr lang="en-US" sz="2000" dirty="0" smtClean="0">
                <a:solidFill>
                  <a:srgbClr val="663300"/>
                </a:solidFill>
              </a:rPr>
              <a:t>Day </a:t>
            </a:r>
            <a:r>
              <a:rPr lang="en-US" sz="2000" dirty="0">
                <a:solidFill>
                  <a:srgbClr val="663300"/>
                </a:solidFill>
              </a:rPr>
              <a:t>Penetration</a:t>
            </a:r>
          </a:p>
          <a:p>
            <a:pPr>
              <a:defRPr sz="2800"/>
            </a:pPr>
            <a:r>
              <a:rPr lang="en-US" sz="2000" dirty="0">
                <a:solidFill>
                  <a:srgbClr val="663300"/>
                </a:solidFill>
              </a:rPr>
              <a:t>Percent Drinking</a:t>
            </a:r>
          </a:p>
        </c:rich>
      </c:tx>
      <c:layout/>
    </c:title>
    <c:plotArea>
      <c:layout/>
      <c:barChart>
        <c:barDir val="col"/>
        <c:grouping val="clustered"/>
        <c:ser>
          <c:idx val="0"/>
          <c:order val="0"/>
          <c:tx>
            <c:strRef>
              <c:f>flavored!$B$2</c:f>
              <c:strCache>
                <c:ptCount val="1"/>
                <c:pt idx="0">
                  <c:v>Traditional Coffee - Brewed</c:v>
                </c:pt>
              </c:strCache>
            </c:strRef>
          </c:tx>
          <c:dLbls>
            <c:txPr>
              <a:bodyPr/>
              <a:lstStyle/>
              <a:p>
                <a:pPr>
                  <a:defRPr sz="2000" b="1"/>
                </a:pPr>
                <a:endParaRPr lang="en-US"/>
              </a:p>
            </c:txPr>
            <c:dLblPos val="outEnd"/>
            <c:showVal val="1"/>
          </c:dLbls>
          <c:cat>
            <c:strRef>
              <c:f>flavored!$A$3:$A$4</c:f>
              <c:strCache>
                <c:ptCount val="2"/>
                <c:pt idx="0">
                  <c:v>Unflavored</c:v>
                </c:pt>
                <c:pt idx="1">
                  <c:v>Flavored</c:v>
                </c:pt>
              </c:strCache>
            </c:strRef>
          </c:cat>
          <c:val>
            <c:numRef>
              <c:f>flavored!$B$3:$B$4</c:f>
              <c:numCache>
                <c:formatCode>General</c:formatCode>
                <c:ptCount val="2"/>
                <c:pt idx="0">
                  <c:v>85.0</c:v>
                </c:pt>
                <c:pt idx="1">
                  <c:v>18.0</c:v>
                </c:pt>
              </c:numCache>
            </c:numRef>
          </c:val>
        </c:ser>
        <c:ser>
          <c:idx val="1"/>
          <c:order val="1"/>
          <c:tx>
            <c:strRef>
              <c:f>flavored!$C$2</c:f>
              <c:strCache>
                <c:ptCount val="1"/>
                <c:pt idx="0">
                  <c:v>Traditional Coffee - Instant</c:v>
                </c:pt>
              </c:strCache>
            </c:strRef>
          </c:tx>
          <c:dLbls>
            <c:txPr>
              <a:bodyPr/>
              <a:lstStyle/>
              <a:p>
                <a:pPr>
                  <a:defRPr sz="2000" b="1"/>
                </a:pPr>
                <a:endParaRPr lang="en-US"/>
              </a:p>
            </c:txPr>
            <c:dLblPos val="outEnd"/>
            <c:showVal val="1"/>
          </c:dLbls>
          <c:cat>
            <c:strRef>
              <c:f>flavored!$A$3:$A$4</c:f>
              <c:strCache>
                <c:ptCount val="2"/>
                <c:pt idx="0">
                  <c:v>Unflavored</c:v>
                </c:pt>
                <c:pt idx="1">
                  <c:v>Flavored</c:v>
                </c:pt>
              </c:strCache>
            </c:strRef>
          </c:cat>
          <c:val>
            <c:numRef>
              <c:f>flavored!$C$3:$C$4</c:f>
              <c:numCache>
                <c:formatCode>General</c:formatCode>
                <c:ptCount val="2"/>
                <c:pt idx="0">
                  <c:v>91.0</c:v>
                </c:pt>
                <c:pt idx="1">
                  <c:v>10.0</c:v>
                </c:pt>
              </c:numCache>
            </c:numRef>
          </c:val>
        </c:ser>
        <c:axId val="494585048"/>
        <c:axId val="494588344"/>
      </c:barChart>
      <c:catAx>
        <c:axId val="494585048"/>
        <c:scaling>
          <c:orientation val="minMax"/>
        </c:scaling>
        <c:axPos val="b"/>
        <c:tickLblPos val="nextTo"/>
        <c:txPr>
          <a:bodyPr/>
          <a:lstStyle/>
          <a:p>
            <a:pPr>
              <a:defRPr sz="2000" b="1"/>
            </a:pPr>
            <a:endParaRPr lang="en-US"/>
          </a:p>
        </c:txPr>
        <c:crossAx val="494588344"/>
        <c:crosses val="autoZero"/>
        <c:auto val="1"/>
        <c:lblAlgn val="ctr"/>
        <c:lblOffset val="100"/>
      </c:catAx>
      <c:valAx>
        <c:axId val="494588344"/>
        <c:scaling>
          <c:orientation val="minMax"/>
        </c:scaling>
        <c:delete val="1"/>
        <c:axPos val="l"/>
        <c:numFmt formatCode="General" sourceLinked="1"/>
        <c:tickLblPos val="none"/>
        <c:crossAx val="494585048"/>
        <c:crosses val="autoZero"/>
        <c:crossBetween val="between"/>
      </c:valAx>
    </c:plotArea>
    <c:legend>
      <c:legendPos val="b"/>
      <c:layout/>
      <c:txPr>
        <a:bodyPr/>
        <a:lstStyle/>
        <a:p>
          <a:pPr>
            <a:defRPr sz="2000" b="1"/>
          </a:pPr>
          <a:endParaRPr lang="en-US"/>
        </a:p>
      </c:txPr>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sz="2800"/>
            </a:pPr>
            <a:r>
              <a:rPr lang="en-US" sz="2200" dirty="0">
                <a:solidFill>
                  <a:srgbClr val="663300"/>
                </a:solidFill>
              </a:rPr>
              <a:t>Cup Size</a:t>
            </a:r>
          </a:p>
          <a:p>
            <a:pPr>
              <a:defRPr sz="2800"/>
            </a:pPr>
            <a:r>
              <a:rPr lang="en-US" sz="2200" dirty="0">
                <a:solidFill>
                  <a:srgbClr val="663300"/>
                </a:solidFill>
              </a:rPr>
              <a:t>Percent Drinking</a:t>
            </a:r>
          </a:p>
        </c:rich>
      </c:tx>
      <c:layout>
        <c:manualLayout>
          <c:xMode val="edge"/>
          <c:yMode val="edge"/>
          <c:x val="0.400020778652671"/>
          <c:y val="0.0"/>
        </c:manualLayout>
      </c:layout>
    </c:title>
    <c:plotArea>
      <c:layout/>
      <c:barChart>
        <c:barDir val="col"/>
        <c:grouping val="clustered"/>
        <c:ser>
          <c:idx val="0"/>
          <c:order val="0"/>
          <c:tx>
            <c:strRef>
              <c:f>'cup size'!$B$2</c:f>
              <c:strCache>
                <c:ptCount val="1"/>
                <c:pt idx="0">
                  <c:v>2010</c:v>
                </c:pt>
              </c:strCache>
            </c:strRef>
          </c:tx>
          <c:dLbls>
            <c:txPr>
              <a:bodyPr/>
              <a:lstStyle/>
              <a:p>
                <a:pPr>
                  <a:defRPr sz="2000" b="1"/>
                </a:pPr>
                <a:endParaRPr lang="en-US"/>
              </a:p>
            </c:txPr>
            <c:dLblPos val="outEnd"/>
            <c:showVal val="1"/>
          </c:dLbls>
          <c:cat>
            <c:strRef>
              <c:f>'cup size'!$A$3:$A$5</c:f>
              <c:strCache>
                <c:ptCount val="3"/>
                <c:pt idx="0">
                  <c:v>Small (8 oz. or less)</c:v>
                </c:pt>
                <c:pt idx="1">
                  <c:v>Medium (12 oz.)</c:v>
                </c:pt>
                <c:pt idx="2">
                  <c:v>Large (16 oz. or larger)</c:v>
                </c:pt>
              </c:strCache>
            </c:strRef>
          </c:cat>
          <c:val>
            <c:numRef>
              <c:f>'cup size'!$B$3:$B$5</c:f>
              <c:numCache>
                <c:formatCode>General</c:formatCode>
                <c:ptCount val="3"/>
                <c:pt idx="0">
                  <c:v>20.0</c:v>
                </c:pt>
                <c:pt idx="1">
                  <c:v>32.0</c:v>
                </c:pt>
                <c:pt idx="2">
                  <c:v>10.0</c:v>
                </c:pt>
              </c:numCache>
            </c:numRef>
          </c:val>
        </c:ser>
        <c:ser>
          <c:idx val="1"/>
          <c:order val="1"/>
          <c:tx>
            <c:strRef>
              <c:f>'cup size'!$C$2</c:f>
              <c:strCache>
                <c:ptCount val="1"/>
                <c:pt idx="0">
                  <c:v>2011</c:v>
                </c:pt>
              </c:strCache>
            </c:strRef>
          </c:tx>
          <c:dLbls>
            <c:txPr>
              <a:bodyPr/>
              <a:lstStyle/>
              <a:p>
                <a:pPr>
                  <a:defRPr sz="2000" b="1"/>
                </a:pPr>
                <a:endParaRPr lang="en-US"/>
              </a:p>
            </c:txPr>
            <c:dLblPos val="outEnd"/>
            <c:showVal val="1"/>
          </c:dLbls>
          <c:cat>
            <c:strRef>
              <c:f>'cup size'!$A$3:$A$5</c:f>
              <c:strCache>
                <c:ptCount val="3"/>
                <c:pt idx="0">
                  <c:v>Small (8 oz. or less)</c:v>
                </c:pt>
                <c:pt idx="1">
                  <c:v>Medium (12 oz.)</c:v>
                </c:pt>
                <c:pt idx="2">
                  <c:v>Large (16 oz. or larger)</c:v>
                </c:pt>
              </c:strCache>
            </c:strRef>
          </c:cat>
          <c:val>
            <c:numRef>
              <c:f>'cup size'!$C$3:$C$5</c:f>
              <c:numCache>
                <c:formatCode>General</c:formatCode>
                <c:ptCount val="3"/>
                <c:pt idx="0">
                  <c:v>21.0</c:v>
                </c:pt>
                <c:pt idx="1">
                  <c:v>34.0</c:v>
                </c:pt>
                <c:pt idx="2">
                  <c:v>10.0</c:v>
                </c:pt>
              </c:numCache>
            </c:numRef>
          </c:val>
        </c:ser>
        <c:axId val="494607272"/>
        <c:axId val="494610568"/>
      </c:barChart>
      <c:catAx>
        <c:axId val="494607272"/>
        <c:scaling>
          <c:orientation val="minMax"/>
        </c:scaling>
        <c:axPos val="b"/>
        <c:tickLblPos val="nextTo"/>
        <c:txPr>
          <a:bodyPr/>
          <a:lstStyle/>
          <a:p>
            <a:pPr>
              <a:defRPr sz="2000" b="1"/>
            </a:pPr>
            <a:endParaRPr lang="en-US"/>
          </a:p>
        </c:txPr>
        <c:crossAx val="494610568"/>
        <c:crosses val="autoZero"/>
        <c:auto val="1"/>
        <c:lblAlgn val="ctr"/>
        <c:lblOffset val="100"/>
      </c:catAx>
      <c:valAx>
        <c:axId val="494610568"/>
        <c:scaling>
          <c:orientation val="minMax"/>
        </c:scaling>
        <c:delete val="1"/>
        <c:axPos val="l"/>
        <c:numFmt formatCode="General" sourceLinked="1"/>
        <c:tickLblPos val="none"/>
        <c:crossAx val="494607272"/>
        <c:crosses val="autoZero"/>
        <c:crossBetween val="between"/>
      </c:valAx>
      <c:spPr>
        <a:noFill/>
        <a:ln w="25400">
          <a:noFill/>
        </a:ln>
      </c:spPr>
    </c:plotArea>
    <c:legend>
      <c:legendPos val="b"/>
      <c:layout/>
      <c:txPr>
        <a:bodyPr/>
        <a:lstStyle/>
        <a:p>
          <a:pPr>
            <a:defRPr sz="1800" b="1"/>
          </a:pPr>
          <a:endParaRPr lang="en-US"/>
        </a:p>
      </c:txPr>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lgn="ctr">
              <a:defRPr sz="2400"/>
            </a:pPr>
            <a:r>
              <a:rPr lang="en-US" sz="2000" dirty="0">
                <a:solidFill>
                  <a:srgbClr val="663300"/>
                </a:solidFill>
              </a:rPr>
              <a:t>Effect of the Economy </a:t>
            </a:r>
            <a:r>
              <a:rPr lang="en-US" sz="2000" baseline="0" dirty="0">
                <a:solidFill>
                  <a:srgbClr val="663300"/>
                </a:solidFill>
              </a:rPr>
              <a:t> </a:t>
            </a:r>
            <a:endParaRPr lang="en-US" sz="2000" baseline="0" dirty="0" smtClean="0">
              <a:solidFill>
                <a:srgbClr val="663300"/>
              </a:solidFill>
            </a:endParaRPr>
          </a:p>
          <a:p>
            <a:pPr algn="ctr">
              <a:defRPr sz="2400"/>
            </a:pPr>
            <a:r>
              <a:rPr lang="en-US" sz="2000" baseline="0" dirty="0" smtClean="0">
                <a:solidFill>
                  <a:srgbClr val="663300"/>
                </a:solidFill>
              </a:rPr>
              <a:t> Percent Making Changes Away From Home </a:t>
            </a:r>
            <a:r>
              <a:rPr lang="en-US" sz="2000" dirty="0" smtClean="0">
                <a:solidFill>
                  <a:srgbClr val="663300"/>
                </a:solidFill>
              </a:rPr>
              <a:t>2011</a:t>
            </a:r>
            <a:endParaRPr lang="en-US" sz="2000" dirty="0">
              <a:solidFill>
                <a:srgbClr val="663300"/>
              </a:solidFill>
            </a:endParaRPr>
          </a:p>
        </c:rich>
      </c:tx>
      <c:layout>
        <c:manualLayout>
          <c:xMode val="edge"/>
          <c:yMode val="edge"/>
          <c:x val="0.115972222222223"/>
          <c:y val="0.0"/>
        </c:manualLayout>
      </c:layout>
    </c:title>
    <c:plotArea>
      <c:layout/>
      <c:barChart>
        <c:barDir val="bar"/>
        <c:grouping val="clustered"/>
        <c:ser>
          <c:idx val="0"/>
          <c:order val="0"/>
          <c:tx>
            <c:strRef>
              <c:f>'Away from Home changes'!$B$2</c:f>
              <c:strCache>
                <c:ptCount val="1"/>
                <c:pt idx="0">
                  <c:v>2011</c:v>
                </c:pt>
              </c:strCache>
            </c:strRef>
          </c:tx>
          <c:dLbls>
            <c:txPr>
              <a:bodyPr/>
              <a:lstStyle/>
              <a:p>
                <a:pPr>
                  <a:defRPr sz="1400" b="1"/>
                </a:pPr>
                <a:endParaRPr lang="en-US"/>
              </a:p>
            </c:txPr>
            <c:dLblPos val="outEnd"/>
            <c:showVal val="1"/>
          </c:dLbls>
          <c:cat>
            <c:strRef>
              <c:f>'Away from Home changes'!$A$3:$A$9</c:f>
              <c:strCache>
                <c:ptCount val="7"/>
                <c:pt idx="0">
                  <c:v>Switched locations looking for better value</c:v>
                </c:pt>
                <c:pt idx="1">
                  <c:v>Use coupons</c:v>
                </c:pt>
                <c:pt idx="2">
                  <c:v>Stopped buying entirely</c:v>
                </c:pt>
                <c:pt idx="3">
                  <c:v>Buy smaller cups</c:v>
                </c:pt>
                <c:pt idx="4">
                  <c:v>Buy less expensive type of coffee/drink</c:v>
                </c:pt>
                <c:pt idx="5">
                  <c:v>Switched to making more coffee at home</c:v>
                </c:pt>
                <c:pt idx="6">
                  <c:v>Buy less frequently</c:v>
                </c:pt>
              </c:strCache>
            </c:strRef>
          </c:cat>
          <c:val>
            <c:numRef>
              <c:f>'Away from Home changes'!$B$3:$B$9</c:f>
              <c:numCache>
                <c:formatCode>General</c:formatCode>
                <c:ptCount val="7"/>
                <c:pt idx="0">
                  <c:v>9.0</c:v>
                </c:pt>
                <c:pt idx="1">
                  <c:v>15.0</c:v>
                </c:pt>
                <c:pt idx="2">
                  <c:v>16.0</c:v>
                </c:pt>
                <c:pt idx="3">
                  <c:v>17.0</c:v>
                </c:pt>
                <c:pt idx="4">
                  <c:v>27.0</c:v>
                </c:pt>
                <c:pt idx="5">
                  <c:v>36.0</c:v>
                </c:pt>
                <c:pt idx="6">
                  <c:v>65.0</c:v>
                </c:pt>
              </c:numCache>
            </c:numRef>
          </c:val>
        </c:ser>
        <c:axId val="494643144"/>
        <c:axId val="494646440"/>
      </c:barChart>
      <c:catAx>
        <c:axId val="494643144"/>
        <c:scaling>
          <c:orientation val="minMax"/>
        </c:scaling>
        <c:axPos val="l"/>
        <c:numFmt formatCode="General" sourceLinked="1"/>
        <c:tickLblPos val="nextTo"/>
        <c:txPr>
          <a:bodyPr/>
          <a:lstStyle/>
          <a:p>
            <a:pPr>
              <a:defRPr sz="1400" b="1"/>
            </a:pPr>
            <a:endParaRPr lang="en-US"/>
          </a:p>
        </c:txPr>
        <c:crossAx val="494646440"/>
        <c:crosses val="autoZero"/>
        <c:auto val="1"/>
        <c:lblAlgn val="ctr"/>
        <c:lblOffset val="100"/>
      </c:catAx>
      <c:valAx>
        <c:axId val="494646440"/>
        <c:scaling>
          <c:orientation val="minMax"/>
        </c:scaling>
        <c:axPos val="b"/>
        <c:numFmt formatCode="General" sourceLinked="1"/>
        <c:tickLblPos val="nextTo"/>
        <c:txPr>
          <a:bodyPr/>
          <a:lstStyle/>
          <a:p>
            <a:pPr>
              <a:defRPr sz="1400" b="1"/>
            </a:pPr>
            <a:endParaRPr lang="en-US"/>
          </a:p>
        </c:txPr>
        <c:crossAx val="494643144"/>
        <c:crosses val="autoZero"/>
        <c:crossBetween val="between"/>
      </c:valAx>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0B4D6F-CEF9-4D61-89AB-645081064B75}"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7C497E21-4C89-4554-A8DA-6257D0345248}">
      <dgm:prSet phldrT="[Text]" custT="1"/>
      <dgm:spPr/>
      <dgm:t>
        <a:bodyPr/>
        <a:lstStyle/>
        <a:p>
          <a:r>
            <a:rPr lang="en-US" sz="2000" dirty="0" smtClean="0">
              <a:solidFill>
                <a:srgbClr val="663300"/>
              </a:solidFill>
              <a:latin typeface="Arial" pitchFamily="34" charset="0"/>
              <a:cs typeface="Arial" pitchFamily="34" charset="0"/>
            </a:rPr>
            <a:t>Dale Lozier</a:t>
          </a:r>
        </a:p>
        <a:p>
          <a:r>
            <a:rPr lang="en-US" sz="2000" dirty="0" smtClean="0">
              <a:solidFill>
                <a:srgbClr val="663300"/>
              </a:solidFill>
              <a:latin typeface="Arial" pitchFamily="34" charset="0"/>
              <a:cs typeface="Arial" pitchFamily="34" charset="0"/>
            </a:rPr>
            <a:t>Jennie Jones</a:t>
          </a:r>
        </a:p>
      </dgm:t>
    </dgm:pt>
    <dgm:pt modelId="{4524E116-1E54-4EFF-A9F6-7766D5542668}" type="parTrans" cxnId="{35A82AED-14AB-4367-81A6-6A16E47D938B}">
      <dgm:prSet/>
      <dgm:spPr/>
      <dgm:t>
        <a:bodyPr/>
        <a:lstStyle/>
        <a:p>
          <a:endParaRPr lang="en-US"/>
        </a:p>
      </dgm:t>
    </dgm:pt>
    <dgm:pt modelId="{2C829A3B-63BA-4855-A1FC-A2EA4E0D21E9}" type="sibTrans" cxnId="{35A82AED-14AB-4367-81A6-6A16E47D938B}">
      <dgm:prSet/>
      <dgm:spPr>
        <a:solidFill>
          <a:srgbClr val="663300"/>
        </a:solidFill>
        <a:ln>
          <a:solidFill>
            <a:srgbClr val="663300"/>
          </a:solidFill>
        </a:ln>
      </dgm:spPr>
      <dgm:t>
        <a:bodyPr/>
        <a:lstStyle/>
        <a:p>
          <a:endParaRPr lang="en-US"/>
        </a:p>
      </dgm:t>
    </dgm:pt>
    <dgm:pt modelId="{C0F965C5-E485-4189-98B2-BE731554B6D3}">
      <dgm:prSet phldrT="[Text]" custT="1"/>
      <dgm:spPr/>
      <dgm:t>
        <a:bodyPr/>
        <a:lstStyle/>
        <a:p>
          <a:r>
            <a:rPr lang="en-US" sz="1800" dirty="0" smtClean="0">
              <a:solidFill>
                <a:srgbClr val="663300"/>
              </a:solidFill>
              <a:latin typeface="Arial" pitchFamily="34" charset="0"/>
              <a:cs typeface="Arial" pitchFamily="34" charset="0"/>
            </a:rPr>
            <a:t>Chris Hendricks</a:t>
          </a:r>
        </a:p>
        <a:p>
          <a:r>
            <a:rPr lang="en-US" sz="1800" dirty="0" smtClean="0">
              <a:solidFill>
                <a:srgbClr val="663300"/>
              </a:solidFill>
              <a:latin typeface="Arial" pitchFamily="34" charset="0"/>
              <a:cs typeface="Arial" pitchFamily="34" charset="0"/>
            </a:rPr>
            <a:t>John Hodnett</a:t>
          </a:r>
        </a:p>
        <a:p>
          <a:r>
            <a:rPr lang="en-US" sz="1800" dirty="0" smtClean="0">
              <a:solidFill>
                <a:srgbClr val="663300"/>
              </a:solidFill>
              <a:latin typeface="Arial" pitchFamily="34" charset="0"/>
              <a:cs typeface="Arial" pitchFamily="34" charset="0"/>
            </a:rPr>
            <a:t>Nancy Waldron</a:t>
          </a:r>
        </a:p>
        <a:p>
          <a:r>
            <a:rPr lang="en-US" sz="1800" dirty="0" smtClean="0">
              <a:solidFill>
                <a:srgbClr val="663300"/>
              </a:solidFill>
              <a:latin typeface="Arial" pitchFamily="34" charset="0"/>
              <a:cs typeface="Arial" pitchFamily="34" charset="0"/>
            </a:rPr>
            <a:t>Leslie Stilwell</a:t>
          </a:r>
        </a:p>
        <a:p>
          <a:r>
            <a:rPr lang="en-US" sz="1800" dirty="0" smtClean="0">
              <a:solidFill>
                <a:srgbClr val="663300"/>
              </a:solidFill>
              <a:latin typeface="Arial" pitchFamily="34" charset="0"/>
              <a:cs typeface="Arial" pitchFamily="34" charset="0"/>
            </a:rPr>
            <a:t>4 Regional Field Managers</a:t>
          </a:r>
        </a:p>
        <a:p>
          <a:endParaRPr lang="en-US" sz="2000" dirty="0"/>
        </a:p>
      </dgm:t>
    </dgm:pt>
    <dgm:pt modelId="{DD8D635A-EB22-493B-8890-73CEFB12408B}" type="parTrans" cxnId="{FFE674A1-2EEC-43D4-B379-54BEE59FBFD8}">
      <dgm:prSet/>
      <dgm:spPr/>
      <dgm:t>
        <a:bodyPr/>
        <a:lstStyle/>
        <a:p>
          <a:endParaRPr lang="en-US"/>
        </a:p>
      </dgm:t>
    </dgm:pt>
    <dgm:pt modelId="{713E9076-FD95-43A1-928E-B32C37F3C5A1}" type="sibTrans" cxnId="{FFE674A1-2EEC-43D4-B379-54BEE59FBFD8}">
      <dgm:prSet/>
      <dgm:spPr>
        <a:solidFill>
          <a:srgbClr val="663300"/>
        </a:solidFill>
      </dgm:spPr>
      <dgm:t>
        <a:bodyPr/>
        <a:lstStyle/>
        <a:p>
          <a:endParaRPr lang="en-US"/>
        </a:p>
      </dgm:t>
    </dgm:pt>
    <dgm:pt modelId="{F3779F8E-ABE3-43F6-8DC5-E120FB2E2415}">
      <dgm:prSet phldrT="[Text]" custT="1"/>
      <dgm:spPr/>
      <dgm:t>
        <a:bodyPr/>
        <a:lstStyle/>
        <a:p>
          <a:r>
            <a:rPr lang="en-US" sz="2000" dirty="0" smtClean="0">
              <a:solidFill>
                <a:srgbClr val="663300"/>
              </a:solidFill>
              <a:latin typeface="Arial" pitchFamily="34" charset="0"/>
              <a:cs typeface="Arial" pitchFamily="34" charset="0"/>
            </a:rPr>
            <a:t>Ron Hinson</a:t>
          </a:r>
        </a:p>
        <a:p>
          <a:r>
            <a:rPr lang="en-US" sz="2000" dirty="0" smtClean="0">
              <a:solidFill>
                <a:srgbClr val="663300"/>
              </a:solidFill>
              <a:latin typeface="Arial" pitchFamily="34" charset="0"/>
              <a:cs typeface="Arial" pitchFamily="34" charset="0"/>
            </a:rPr>
            <a:t>Steve Cole</a:t>
          </a:r>
        </a:p>
        <a:p>
          <a:r>
            <a:rPr lang="en-US" sz="2000" dirty="0" smtClean="0">
              <a:solidFill>
                <a:srgbClr val="663300"/>
              </a:solidFill>
              <a:latin typeface="Arial" pitchFamily="34" charset="0"/>
              <a:cs typeface="Arial" pitchFamily="34" charset="0"/>
            </a:rPr>
            <a:t>Brian Bradley</a:t>
          </a:r>
          <a:endParaRPr lang="en-US" sz="2000" dirty="0">
            <a:solidFill>
              <a:srgbClr val="663300"/>
            </a:solidFill>
            <a:latin typeface="Arial" pitchFamily="34" charset="0"/>
            <a:cs typeface="Arial" pitchFamily="34" charset="0"/>
          </a:endParaRPr>
        </a:p>
      </dgm:t>
    </dgm:pt>
    <dgm:pt modelId="{90FFFD2E-8A53-4253-97A3-09EF10064551}" type="parTrans" cxnId="{656DBBA9-9251-4F7D-8233-16CBCF4DC464}">
      <dgm:prSet/>
      <dgm:spPr/>
      <dgm:t>
        <a:bodyPr/>
        <a:lstStyle/>
        <a:p>
          <a:endParaRPr lang="en-US"/>
        </a:p>
      </dgm:t>
    </dgm:pt>
    <dgm:pt modelId="{EA40BD0F-F3C4-45E0-A72F-89D98F31069B}" type="sibTrans" cxnId="{656DBBA9-9251-4F7D-8233-16CBCF4DC464}">
      <dgm:prSet/>
      <dgm:spPr>
        <a:solidFill>
          <a:srgbClr val="663300"/>
        </a:solidFill>
      </dgm:spPr>
      <dgm:t>
        <a:bodyPr/>
        <a:lstStyle/>
        <a:p>
          <a:endParaRPr lang="en-US"/>
        </a:p>
      </dgm:t>
    </dgm:pt>
    <dgm:pt modelId="{513E2E96-7263-433F-836E-A2BF0D4CB10A}" type="pres">
      <dgm:prSet presAssocID="{690B4D6F-CEF9-4D61-89AB-645081064B75}" presName="cycle" presStyleCnt="0">
        <dgm:presLayoutVars>
          <dgm:dir/>
          <dgm:resizeHandles val="exact"/>
        </dgm:presLayoutVars>
      </dgm:prSet>
      <dgm:spPr/>
      <dgm:t>
        <a:bodyPr/>
        <a:lstStyle/>
        <a:p>
          <a:endParaRPr lang="en-US"/>
        </a:p>
      </dgm:t>
    </dgm:pt>
    <dgm:pt modelId="{108E20AC-8E39-49EB-89E8-6105308D24A9}" type="pres">
      <dgm:prSet presAssocID="{7C497E21-4C89-4554-A8DA-6257D0345248}" presName="dummy" presStyleCnt="0"/>
      <dgm:spPr/>
    </dgm:pt>
    <dgm:pt modelId="{0D7321FA-AC48-489A-92E5-2B433195ED09}" type="pres">
      <dgm:prSet presAssocID="{7C497E21-4C89-4554-A8DA-6257D0345248}" presName="node" presStyleLbl="revTx" presStyleIdx="0" presStyleCnt="3" custRadScaleRad="91822" custRadScaleInc="12491">
        <dgm:presLayoutVars>
          <dgm:bulletEnabled val="1"/>
        </dgm:presLayoutVars>
      </dgm:prSet>
      <dgm:spPr/>
      <dgm:t>
        <a:bodyPr/>
        <a:lstStyle/>
        <a:p>
          <a:endParaRPr lang="en-US"/>
        </a:p>
      </dgm:t>
    </dgm:pt>
    <dgm:pt modelId="{0F81DF05-5B7E-4EC3-8B48-6FA8E7FA2764}" type="pres">
      <dgm:prSet presAssocID="{2C829A3B-63BA-4855-A1FC-A2EA4E0D21E9}" presName="sibTrans" presStyleLbl="node1" presStyleIdx="0" presStyleCnt="3" custScaleX="65221" custScaleY="65346" custLinFactNeighborX="11739" custLinFactNeighborY="817"/>
      <dgm:spPr/>
      <dgm:t>
        <a:bodyPr/>
        <a:lstStyle/>
        <a:p>
          <a:endParaRPr lang="en-US"/>
        </a:p>
      </dgm:t>
    </dgm:pt>
    <dgm:pt modelId="{04687074-0343-4D4D-BD9E-E099FF2198E4}" type="pres">
      <dgm:prSet presAssocID="{C0F965C5-E485-4189-98B2-BE731554B6D3}" presName="dummy" presStyleCnt="0"/>
      <dgm:spPr/>
    </dgm:pt>
    <dgm:pt modelId="{1435AB44-7A21-4D3F-9E79-D9CEB6639864}" type="pres">
      <dgm:prSet presAssocID="{C0F965C5-E485-4189-98B2-BE731554B6D3}" presName="node" presStyleLbl="revTx" presStyleIdx="1" presStyleCnt="3" custAng="0" custScaleX="111103" custScaleY="98528" custRadScaleRad="97055" custRadScaleInc="-4688">
        <dgm:presLayoutVars>
          <dgm:bulletEnabled val="1"/>
        </dgm:presLayoutVars>
      </dgm:prSet>
      <dgm:spPr/>
      <dgm:t>
        <a:bodyPr/>
        <a:lstStyle/>
        <a:p>
          <a:endParaRPr lang="en-US"/>
        </a:p>
      </dgm:t>
    </dgm:pt>
    <dgm:pt modelId="{E6E61260-AD10-411E-9F55-F0E9964B4F68}" type="pres">
      <dgm:prSet presAssocID="{713E9076-FD95-43A1-928E-B32C37F3C5A1}" presName="sibTrans" presStyleLbl="node1" presStyleIdx="1" presStyleCnt="3" custScaleX="74343" custScaleY="77323" custLinFactNeighborX="-10089" custLinFactNeighborY="-894"/>
      <dgm:spPr/>
      <dgm:t>
        <a:bodyPr/>
        <a:lstStyle/>
        <a:p>
          <a:endParaRPr lang="en-US"/>
        </a:p>
      </dgm:t>
    </dgm:pt>
    <dgm:pt modelId="{D47A5930-F3C2-4BBC-BE18-781B0C898BC6}" type="pres">
      <dgm:prSet presAssocID="{F3779F8E-ABE3-43F6-8DC5-E120FB2E2415}" presName="dummy" presStyleCnt="0"/>
      <dgm:spPr/>
    </dgm:pt>
    <dgm:pt modelId="{85AB0FB5-EFC5-4A0E-A79A-AB3D2CD023BC}" type="pres">
      <dgm:prSet presAssocID="{F3779F8E-ABE3-43F6-8DC5-E120FB2E2415}" presName="node" presStyleLbl="revTx" presStyleIdx="2" presStyleCnt="3" custRadScaleRad="96445" custRadScaleInc="-15677">
        <dgm:presLayoutVars>
          <dgm:bulletEnabled val="1"/>
        </dgm:presLayoutVars>
      </dgm:prSet>
      <dgm:spPr/>
      <dgm:t>
        <a:bodyPr/>
        <a:lstStyle/>
        <a:p>
          <a:endParaRPr lang="en-US"/>
        </a:p>
      </dgm:t>
    </dgm:pt>
    <dgm:pt modelId="{45C35529-A723-4853-B158-2C7962FBE006}" type="pres">
      <dgm:prSet presAssocID="{EA40BD0F-F3C4-45E0-A72F-89D98F31069B}" presName="sibTrans" presStyleLbl="node1" presStyleIdx="2" presStyleCnt="3" custAng="0" custScaleX="73049" custScaleY="67394" custLinFactNeighborX="0" custLinFactNeighborY="-4681"/>
      <dgm:spPr/>
      <dgm:t>
        <a:bodyPr/>
        <a:lstStyle/>
        <a:p>
          <a:endParaRPr lang="en-US"/>
        </a:p>
      </dgm:t>
    </dgm:pt>
  </dgm:ptLst>
  <dgm:cxnLst>
    <dgm:cxn modelId="{DA518714-9A23-451E-BFE5-1BAE8174BF5A}" type="presOf" srcId="{713E9076-FD95-43A1-928E-B32C37F3C5A1}" destId="{E6E61260-AD10-411E-9F55-F0E9964B4F68}" srcOrd="0" destOrd="0" presId="urn:microsoft.com/office/officeart/2005/8/layout/cycle1"/>
    <dgm:cxn modelId="{C6D35A94-8451-44C0-96BD-A244DFFC273D}" type="presOf" srcId="{EA40BD0F-F3C4-45E0-A72F-89D98F31069B}" destId="{45C35529-A723-4853-B158-2C7962FBE006}" srcOrd="0" destOrd="0" presId="urn:microsoft.com/office/officeart/2005/8/layout/cycle1"/>
    <dgm:cxn modelId="{AC79E8B0-469F-4AA2-8D7C-2A002763CE17}" type="presOf" srcId="{C0F965C5-E485-4189-98B2-BE731554B6D3}" destId="{1435AB44-7A21-4D3F-9E79-D9CEB6639864}" srcOrd="0" destOrd="0" presId="urn:microsoft.com/office/officeart/2005/8/layout/cycle1"/>
    <dgm:cxn modelId="{FFE674A1-2EEC-43D4-B379-54BEE59FBFD8}" srcId="{690B4D6F-CEF9-4D61-89AB-645081064B75}" destId="{C0F965C5-E485-4189-98B2-BE731554B6D3}" srcOrd="1" destOrd="0" parTransId="{DD8D635A-EB22-493B-8890-73CEFB12408B}" sibTransId="{713E9076-FD95-43A1-928E-B32C37F3C5A1}"/>
    <dgm:cxn modelId="{596ADB73-3FB0-438E-B599-D86B4E374802}" type="presOf" srcId="{690B4D6F-CEF9-4D61-89AB-645081064B75}" destId="{513E2E96-7263-433F-836E-A2BF0D4CB10A}" srcOrd="0" destOrd="0" presId="urn:microsoft.com/office/officeart/2005/8/layout/cycle1"/>
    <dgm:cxn modelId="{B41D625F-E15F-4B10-802F-3ACB58DFF696}" type="presOf" srcId="{7C497E21-4C89-4554-A8DA-6257D0345248}" destId="{0D7321FA-AC48-489A-92E5-2B433195ED09}" srcOrd="0" destOrd="0" presId="urn:microsoft.com/office/officeart/2005/8/layout/cycle1"/>
    <dgm:cxn modelId="{EECD21DF-BC3C-4509-907D-52F8EECC8571}" type="presOf" srcId="{F3779F8E-ABE3-43F6-8DC5-E120FB2E2415}" destId="{85AB0FB5-EFC5-4A0E-A79A-AB3D2CD023BC}" srcOrd="0" destOrd="0" presId="urn:microsoft.com/office/officeart/2005/8/layout/cycle1"/>
    <dgm:cxn modelId="{35A82AED-14AB-4367-81A6-6A16E47D938B}" srcId="{690B4D6F-CEF9-4D61-89AB-645081064B75}" destId="{7C497E21-4C89-4554-A8DA-6257D0345248}" srcOrd="0" destOrd="0" parTransId="{4524E116-1E54-4EFF-A9F6-7766D5542668}" sibTransId="{2C829A3B-63BA-4855-A1FC-A2EA4E0D21E9}"/>
    <dgm:cxn modelId="{38838521-0995-4292-A92C-3CA20DE0D6ED}" type="presOf" srcId="{2C829A3B-63BA-4855-A1FC-A2EA4E0D21E9}" destId="{0F81DF05-5B7E-4EC3-8B48-6FA8E7FA2764}" srcOrd="0" destOrd="0" presId="urn:microsoft.com/office/officeart/2005/8/layout/cycle1"/>
    <dgm:cxn modelId="{656DBBA9-9251-4F7D-8233-16CBCF4DC464}" srcId="{690B4D6F-CEF9-4D61-89AB-645081064B75}" destId="{F3779F8E-ABE3-43F6-8DC5-E120FB2E2415}" srcOrd="2" destOrd="0" parTransId="{90FFFD2E-8A53-4253-97A3-09EF10064551}" sibTransId="{EA40BD0F-F3C4-45E0-A72F-89D98F31069B}"/>
    <dgm:cxn modelId="{62BF4C0F-957C-45EA-991D-67340492EE67}" type="presParOf" srcId="{513E2E96-7263-433F-836E-A2BF0D4CB10A}" destId="{108E20AC-8E39-49EB-89E8-6105308D24A9}" srcOrd="0" destOrd="0" presId="urn:microsoft.com/office/officeart/2005/8/layout/cycle1"/>
    <dgm:cxn modelId="{3E190AE5-7216-4DB9-B094-4F5F13F5243E}" type="presParOf" srcId="{513E2E96-7263-433F-836E-A2BF0D4CB10A}" destId="{0D7321FA-AC48-489A-92E5-2B433195ED09}" srcOrd="1" destOrd="0" presId="urn:microsoft.com/office/officeart/2005/8/layout/cycle1"/>
    <dgm:cxn modelId="{58F4A673-AA5F-49C9-AA7D-61C6E3F923DD}" type="presParOf" srcId="{513E2E96-7263-433F-836E-A2BF0D4CB10A}" destId="{0F81DF05-5B7E-4EC3-8B48-6FA8E7FA2764}" srcOrd="2" destOrd="0" presId="urn:microsoft.com/office/officeart/2005/8/layout/cycle1"/>
    <dgm:cxn modelId="{90F543FB-C192-4F88-BB7D-67CF96459672}" type="presParOf" srcId="{513E2E96-7263-433F-836E-A2BF0D4CB10A}" destId="{04687074-0343-4D4D-BD9E-E099FF2198E4}" srcOrd="3" destOrd="0" presId="urn:microsoft.com/office/officeart/2005/8/layout/cycle1"/>
    <dgm:cxn modelId="{257342C6-F806-425B-9BF8-D9A2F854D83F}" type="presParOf" srcId="{513E2E96-7263-433F-836E-A2BF0D4CB10A}" destId="{1435AB44-7A21-4D3F-9E79-D9CEB6639864}" srcOrd="4" destOrd="0" presId="urn:microsoft.com/office/officeart/2005/8/layout/cycle1"/>
    <dgm:cxn modelId="{E5BD94EE-1AA5-4A49-BC47-E90730A5DC77}" type="presParOf" srcId="{513E2E96-7263-433F-836E-A2BF0D4CB10A}" destId="{E6E61260-AD10-411E-9F55-F0E9964B4F68}" srcOrd="5" destOrd="0" presId="urn:microsoft.com/office/officeart/2005/8/layout/cycle1"/>
    <dgm:cxn modelId="{22AC0BF9-581A-4DD0-8A1F-6A203FC5FCE4}" type="presParOf" srcId="{513E2E96-7263-433F-836E-A2BF0D4CB10A}" destId="{D47A5930-F3C2-4BBC-BE18-781B0C898BC6}" srcOrd="6" destOrd="0" presId="urn:microsoft.com/office/officeart/2005/8/layout/cycle1"/>
    <dgm:cxn modelId="{6490316F-C168-4742-8659-D5AC8382953C}" type="presParOf" srcId="{513E2E96-7263-433F-836E-A2BF0D4CB10A}" destId="{85AB0FB5-EFC5-4A0E-A79A-AB3D2CD023BC}" srcOrd="7" destOrd="0" presId="urn:microsoft.com/office/officeart/2005/8/layout/cycle1"/>
    <dgm:cxn modelId="{F9DB3EF5-957B-4157-8825-7523F767ACF8}" type="presParOf" srcId="{513E2E96-7263-433F-836E-A2BF0D4CB10A}" destId="{45C35529-A723-4853-B158-2C7962FBE006}" srcOrd="8" destOrd="0" presId="urn:microsoft.com/office/officeart/2005/8/layout/cycle1"/>
  </dgm:cxnLst>
  <dgm:bg/>
  <dgm:whole/>
</dgm:dataModel>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image" Target="../media/image10.png"/><Relationship Id="rId2"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4505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6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4506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475DA2E6-5670-482F-86DA-42B710BEA69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4473" tIns="47237" rIns="94473" bIns="47237" anchor="b"/>
          <a:lstStyle/>
          <a:p>
            <a:pPr algn="r" defTabSz="944563"/>
            <a:fld id="{00B057D3-B858-4DBA-9C0D-E679D5CFCBD2}" type="slidenum">
              <a:rPr lang="en-US" sz="1200"/>
              <a:pPr algn="r" defTabSz="944563"/>
              <a:t>1</a:t>
            </a:fld>
            <a:endParaRPr lang="en-US" sz="1200"/>
          </a:p>
        </p:txBody>
      </p:sp>
      <p:sp>
        <p:nvSpPr>
          <p:cNvPr id="54275" name="Rectangle 2"/>
          <p:cNvSpPr>
            <a:spLocks noGrp="1" noRot="1" noChangeAspect="1" noChangeArrowheads="1" noTextEdit="1"/>
          </p:cNvSpPr>
          <p:nvPr>
            <p:ph type="sldImg"/>
          </p:nvPr>
        </p:nvSpPr>
        <p:spPr>
          <a:xfrm>
            <a:off x="1187450" y="696913"/>
            <a:ext cx="4645025" cy="3484562"/>
          </a:xfrm>
          <a:ln/>
        </p:spPr>
      </p:sp>
      <p:sp>
        <p:nvSpPr>
          <p:cNvPr id="54276" name="Rectangle 3"/>
          <p:cNvSpPr>
            <a:spLocks noGrp="1" noChangeArrowheads="1"/>
          </p:cNvSpPr>
          <p:nvPr>
            <p:ph type="body" idx="1"/>
          </p:nvPr>
        </p:nvSpPr>
        <p:spPr>
          <a:noFill/>
          <a:ln/>
        </p:spPr>
        <p:txBody>
          <a:bodyPr lIns="94473" tIns="47237" rIns="94473" bIns="47237"/>
          <a:lstStyle/>
          <a:p>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4473" tIns="47237" rIns="94473" bIns="47237" anchor="b"/>
          <a:lstStyle/>
          <a:p>
            <a:pPr algn="r" defTabSz="944563"/>
            <a:fld id="{917A4A8B-E4F5-4650-812B-6FD516503445}" type="slidenum">
              <a:rPr lang="en-US" sz="1200"/>
              <a:pPr algn="r" defTabSz="944563"/>
              <a:t>2</a:t>
            </a:fld>
            <a:endParaRPr lang="en-US" sz="1200"/>
          </a:p>
        </p:txBody>
      </p:sp>
      <p:sp>
        <p:nvSpPr>
          <p:cNvPr id="55299"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4473" tIns="47237" rIns="94473" bIns="47237" anchor="b"/>
          <a:lstStyle/>
          <a:p>
            <a:pPr algn="r" defTabSz="944563"/>
            <a:fld id="{8F073FD1-A9C9-462B-AF00-986B200462AF}" type="slidenum">
              <a:rPr lang="en-US" sz="1200"/>
              <a:pPr algn="r" defTabSz="944563"/>
              <a:t>2</a:t>
            </a:fld>
            <a:endParaRPr lang="en-US" sz="1200"/>
          </a:p>
        </p:txBody>
      </p:sp>
      <p:sp>
        <p:nvSpPr>
          <p:cNvPr id="55300" name="Rectangle 2"/>
          <p:cNvSpPr>
            <a:spLocks noGrp="1" noRot="1" noChangeAspect="1" noChangeArrowheads="1" noTextEdit="1"/>
          </p:cNvSpPr>
          <p:nvPr>
            <p:ph type="sldImg"/>
          </p:nvPr>
        </p:nvSpPr>
        <p:spPr>
          <a:xfrm>
            <a:off x="1185863" y="696913"/>
            <a:ext cx="4645025" cy="3484562"/>
          </a:xfrm>
          <a:ln/>
        </p:spPr>
      </p:sp>
      <p:sp>
        <p:nvSpPr>
          <p:cNvPr id="55301" name="Rectangle 3"/>
          <p:cNvSpPr>
            <a:spLocks noGrp="1" noChangeArrowheads="1"/>
          </p:cNvSpPr>
          <p:nvPr>
            <p:ph type="body" idx="1"/>
          </p:nvPr>
        </p:nvSpPr>
        <p:spPr>
          <a:noFill/>
          <a:ln/>
        </p:spPr>
        <p:txBody>
          <a:bodyPr lIns="94473" tIns="47237" rIns="94473" bIns="47237"/>
          <a:lstStyle/>
          <a:p>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4473" tIns="47237" rIns="94473" bIns="47237" anchor="b"/>
          <a:lstStyle/>
          <a:p>
            <a:pPr algn="r" defTabSz="944563"/>
            <a:fld id="{0A27C072-525B-41A6-96A6-48DE8678E5CC}" type="slidenum">
              <a:rPr lang="en-US" sz="1200"/>
              <a:pPr algn="r" defTabSz="944563"/>
              <a:t>3</a:t>
            </a:fld>
            <a:endParaRPr lang="en-US" sz="1200"/>
          </a:p>
        </p:txBody>
      </p:sp>
      <p:sp>
        <p:nvSpPr>
          <p:cNvPr id="56323"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4473" tIns="47237" rIns="94473" bIns="47237" anchor="b"/>
          <a:lstStyle/>
          <a:p>
            <a:pPr algn="r" defTabSz="944563"/>
            <a:fld id="{0FC7BE9D-DFB2-40AF-A1D1-A9818F803EE2}" type="slidenum">
              <a:rPr lang="en-US" sz="1200"/>
              <a:pPr algn="r" defTabSz="944563"/>
              <a:t>3</a:t>
            </a:fld>
            <a:endParaRPr lang="en-US" sz="1200"/>
          </a:p>
        </p:txBody>
      </p:sp>
      <p:sp>
        <p:nvSpPr>
          <p:cNvPr id="56324" name="Rectangle 2"/>
          <p:cNvSpPr>
            <a:spLocks noGrp="1" noRot="1" noChangeAspect="1" noChangeArrowheads="1" noTextEdit="1"/>
          </p:cNvSpPr>
          <p:nvPr>
            <p:ph type="sldImg"/>
          </p:nvPr>
        </p:nvSpPr>
        <p:spPr>
          <a:xfrm>
            <a:off x="1185863" y="696913"/>
            <a:ext cx="4645025" cy="3484562"/>
          </a:xfrm>
          <a:ln/>
        </p:spPr>
      </p:sp>
      <p:sp>
        <p:nvSpPr>
          <p:cNvPr id="56325" name="Rectangle 3"/>
          <p:cNvSpPr>
            <a:spLocks noGrp="1" noChangeArrowheads="1"/>
          </p:cNvSpPr>
          <p:nvPr>
            <p:ph type="body" idx="1"/>
          </p:nvPr>
        </p:nvSpPr>
        <p:spPr>
          <a:noFill/>
          <a:ln/>
        </p:spPr>
        <p:txBody>
          <a:bodyPr lIns="94473" tIns="47237" rIns="94473" bIns="47237"/>
          <a:lstStyle/>
          <a:p>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031" tIns="46516" rIns="93031" bIns="46516" anchor="b"/>
          <a:lstStyle/>
          <a:p>
            <a:pPr algn="r" defTabSz="944563"/>
            <a:fld id="{B93AFA10-DE17-4259-97CF-9FF3BB1D2B0B}" type="slidenum">
              <a:rPr lang="en-US" sz="1200"/>
              <a:pPr algn="r" defTabSz="944563"/>
              <a:t>7</a:t>
            </a:fld>
            <a:endParaRPr lang="en-US" sz="1200"/>
          </a:p>
        </p:txBody>
      </p:sp>
      <p:sp>
        <p:nvSpPr>
          <p:cNvPr id="58371" name="Rectangle 2"/>
          <p:cNvSpPr>
            <a:spLocks noGrp="1" noRot="1" noChangeAspect="1" noChangeArrowheads="1" noTextEdit="1"/>
          </p:cNvSpPr>
          <p:nvPr>
            <p:ph type="sldImg"/>
          </p:nvPr>
        </p:nvSpPr>
        <p:spPr>
          <a:xfrm>
            <a:off x="1187450" y="698500"/>
            <a:ext cx="4645025" cy="3484563"/>
          </a:xfrm>
          <a:ln/>
        </p:spPr>
      </p:sp>
      <p:sp>
        <p:nvSpPr>
          <p:cNvPr id="58372" name="Rectangle 3"/>
          <p:cNvSpPr>
            <a:spLocks noGrp="1" noChangeArrowheads="1"/>
          </p:cNvSpPr>
          <p:nvPr>
            <p:ph type="body" idx="1"/>
          </p:nvPr>
        </p:nvSpPr>
        <p:spPr>
          <a:xfrm>
            <a:off x="701675" y="4416425"/>
            <a:ext cx="5607050" cy="4181475"/>
          </a:xfrm>
          <a:noFill/>
          <a:ln/>
        </p:spPr>
        <p:txBody>
          <a:bodyPr lIns="93031" tIns="46516" rIns="93031" bIns="46516"/>
          <a:lstStyle/>
          <a:p>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031" tIns="46516" rIns="93031" bIns="46516" anchor="b"/>
          <a:lstStyle/>
          <a:p>
            <a:pPr algn="r" defTabSz="930275"/>
            <a:fld id="{053E6152-994C-477B-A276-2D1CB65F2821}" type="slidenum">
              <a:rPr lang="en-US" sz="1200"/>
              <a:pPr algn="r" defTabSz="930275"/>
              <a:t>8</a:t>
            </a:fld>
            <a:endParaRPr lang="en-US" sz="1200"/>
          </a:p>
        </p:txBody>
      </p:sp>
      <p:sp>
        <p:nvSpPr>
          <p:cNvPr id="57347" name="Rectangle 2"/>
          <p:cNvSpPr>
            <a:spLocks noGrp="1" noRot="1" noChangeAspect="1" noChangeArrowheads="1" noTextEdit="1"/>
          </p:cNvSpPr>
          <p:nvPr>
            <p:ph type="sldImg"/>
          </p:nvPr>
        </p:nvSpPr>
        <p:spPr>
          <a:xfrm>
            <a:off x="1181100" y="695325"/>
            <a:ext cx="4649788" cy="3486150"/>
          </a:xfrm>
          <a:ln/>
        </p:spPr>
      </p:sp>
      <p:sp>
        <p:nvSpPr>
          <p:cNvPr id="57348" name="Rectangle 3"/>
          <p:cNvSpPr>
            <a:spLocks noGrp="1" noChangeArrowheads="1"/>
          </p:cNvSpPr>
          <p:nvPr>
            <p:ph type="body" idx="1"/>
          </p:nvPr>
        </p:nvSpPr>
        <p:spPr>
          <a:xfrm>
            <a:off x="701675" y="4416425"/>
            <a:ext cx="5607050" cy="4184650"/>
          </a:xfrm>
          <a:noFill/>
          <a:ln/>
        </p:spPr>
        <p:txBody>
          <a:bodyPr lIns="93031" tIns="46516" rIns="93031" bIns="46516"/>
          <a:lstStyle/>
          <a:p>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82688" y="696913"/>
            <a:ext cx="4649787" cy="3486150"/>
          </a:xfrm>
          <a:ln/>
        </p:spPr>
      </p:sp>
      <p:sp>
        <p:nvSpPr>
          <p:cNvPr id="61443" name="Rectangle 3"/>
          <p:cNvSpPr>
            <a:spLocks noGrp="1" noChangeArrowheads="1"/>
          </p:cNvSpPr>
          <p:nvPr>
            <p:ph type="body" idx="1"/>
          </p:nvPr>
        </p:nvSpPr>
        <p:spPr>
          <a:xfrm>
            <a:off x="935038" y="4416425"/>
            <a:ext cx="5140325" cy="4183063"/>
          </a:xfrm>
          <a:noFill/>
          <a:ln/>
        </p:spPr>
        <p:txBody>
          <a:bodyPr/>
          <a:lstStyle/>
          <a:p>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p:txBody>
          <a:bodyPr/>
          <a:lstStyle/>
          <a:p>
            <a:pPr>
              <a:spcBef>
                <a:spcPct val="0"/>
              </a:spcBef>
            </a:pPr>
            <a:endParaRPr lang="en-US"/>
          </a:p>
        </p:txBody>
      </p:sp>
      <p:sp>
        <p:nvSpPr>
          <p:cNvPr id="45060"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7A23F15D-2D89-4586-B27E-4426ACD33119}" type="slidenum">
              <a:rPr lang="en-US" sz="1200">
                <a:latin typeface="Calibri" pitchFamily="34" charset="0"/>
              </a:rPr>
              <a:pPr algn="r"/>
              <a:t>48</a:t>
            </a:fld>
            <a:endParaRPr lang="en-US" sz="1200" dirty="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44563"/>
            <a:fld id="{EB5B20CD-5F3A-459F-A734-EBCA3B9477EA}" type="slidenum">
              <a:rPr lang="en-US" sz="1200"/>
              <a:pPr algn="r" defTabSz="944563"/>
              <a:t>50</a:t>
            </a:fld>
            <a:endParaRPr lang="en-US" sz="1200"/>
          </a:p>
        </p:txBody>
      </p:sp>
      <p:sp>
        <p:nvSpPr>
          <p:cNvPr id="62467"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028" tIns="46514" rIns="93028" bIns="46514" anchor="b"/>
          <a:lstStyle/>
          <a:p>
            <a:pPr algn="r" defTabSz="928688"/>
            <a:fld id="{2FA77AFC-4EA7-4CA6-BCB1-84ACE7CD3277}" type="slidenum">
              <a:rPr lang="en-US" sz="1200"/>
              <a:pPr algn="r" defTabSz="928688"/>
              <a:t>50</a:t>
            </a:fld>
            <a:endParaRPr lang="en-US" sz="1200"/>
          </a:p>
        </p:txBody>
      </p:sp>
      <p:sp>
        <p:nvSpPr>
          <p:cNvPr id="62468" name="Rectangle 2"/>
          <p:cNvSpPr>
            <a:spLocks noGrp="1" noRot="1" noChangeAspect="1" noChangeArrowheads="1" noTextEdit="1"/>
          </p:cNvSpPr>
          <p:nvPr>
            <p:ph type="sldImg"/>
          </p:nvPr>
        </p:nvSpPr>
        <p:spPr>
          <a:xfrm>
            <a:off x="1182688" y="695325"/>
            <a:ext cx="4649787" cy="3487738"/>
          </a:xfrm>
          <a:ln/>
        </p:spPr>
      </p:sp>
      <p:sp>
        <p:nvSpPr>
          <p:cNvPr id="62469" name="Rectangle 3"/>
          <p:cNvSpPr>
            <a:spLocks noGrp="1" noChangeArrowheads="1"/>
          </p:cNvSpPr>
          <p:nvPr>
            <p:ph type="body" idx="1"/>
          </p:nvPr>
        </p:nvSpPr>
        <p:spPr>
          <a:xfrm>
            <a:off x="701675" y="4416425"/>
            <a:ext cx="5607050" cy="4184650"/>
          </a:xfrm>
          <a:noFill/>
          <a:ln/>
        </p:spPr>
        <p:txBody>
          <a:bodyPr lIns="93028" tIns="46514" rIns="93028" bIns="46514"/>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F74F84A-8193-4A30-9E1C-04EBEF779A2B}"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95A2611-ACCA-46D9-B44A-8121EC848363}"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0"/>
            <a:ext cx="2057400" cy="4602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0"/>
            <a:ext cx="6019800" cy="4602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BB90F59-8E4E-4823-A9E8-778B8E154D04}"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667000"/>
            <a:ext cx="4038600" cy="345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4038600" cy="345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E0333CB-DE70-4869-A46E-15AC53F71FF3}"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667000"/>
            <a:ext cx="4038600" cy="345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667000"/>
            <a:ext cx="4038600" cy="1652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471988"/>
            <a:ext cx="4038600" cy="1654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A070C61F-384B-4D90-B216-204336779774}"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5240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2667000"/>
            <a:ext cx="4038600" cy="1652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667000"/>
            <a:ext cx="4038600" cy="1652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471988"/>
            <a:ext cx="4038600" cy="1654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471988"/>
            <a:ext cx="4038600" cy="1654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E2F354BD-EEE7-4804-9ED7-DF6461C3A1BE}"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F74F84A-8193-4A30-9E1C-04EBEF779A2B}"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B624E4-3B89-4ABA-9B57-48401E6A5A64}"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5F305C-02EA-4D7C-9FE1-86DAC5A7B943}"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352B1C1-9562-42F8-BDA3-3BEFC683A410}"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9AB7846-696F-4A51-8436-C5A997B56360}"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7B624E4-3B89-4ABA-9B57-48401E6A5A64}"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D2F6954-8043-4C5E-AE99-91FD8A8D6CCD}" type="slidenum">
              <a:rPr lang="en-US" smtClean="0"/>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D42A29C-6701-4636-B459-F4A270E38039}"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08E8D5A-8019-4F95-B23B-505D4B789C52}"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E1F8126-5EFF-49F4-8BBB-32CE3CB7C1C0}" type="slidenum">
              <a:rPr lang="en-US" smtClean="0"/>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95A2611-ACCA-46D9-B44A-8121EC848363}" type="slidenum">
              <a:rPr lang="en-US" smtClean="0"/>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BB90F59-8E4E-4823-A9E8-778B8E154D04}"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E5F305C-02EA-4D7C-9FE1-86DAC5A7B943}"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667000"/>
            <a:ext cx="40386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40386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352B1C1-9562-42F8-BDA3-3BEFC683A410}"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79AB7846-696F-4A51-8436-C5A997B56360}"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0D2F6954-8043-4C5E-AE99-91FD8A8D6CCD}"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7D42A29C-6701-4636-B459-F4A270E38039}"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08E8D5A-8019-4F95-B23B-505D4B789C52}"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E1F8126-5EFF-49F4-8BBB-32CE3CB7C1C0}"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7" Type="http://schemas.openxmlformats.org/officeDocument/2006/relationships/image" Target="file://localhost/Users/Arody/Desktop/SD_Coffee&amp;More_PPT.jpg" TargetMode="Externa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3" Type="http://schemas.openxmlformats.org/officeDocument/2006/relationships/image" Target="../media/image1.jpeg"/><Relationship Id="rId14" Type="http://schemas.openxmlformats.org/officeDocument/2006/relationships/image" Target="file://localhost/Users/Arody/Desktop/SD_Coffee&amp;More_PPT.jpg" TargetMode="Externa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8" name="SD_Coffee&amp;More_PPT.jpg" descr="/Users/Arody/Desktop/SD_Coffee&amp;More_PPT.jpg"/>
          <p:cNvPicPr>
            <a:picLocks noChangeAspect="1"/>
          </p:cNvPicPr>
          <p:nvPr userDrawn="1"/>
        </p:nvPicPr>
        <p:blipFill>
          <a:blip r:embed="rId16" r:link="rId17"/>
          <a:stretch>
            <a:fillRect/>
          </a:stretch>
        </p:blipFill>
        <p:spPr>
          <a:xfrm>
            <a:off x="0" y="0"/>
            <a:ext cx="9144000" cy="6858000"/>
          </a:xfrm>
          <a:prstGeom prst="rect">
            <a:avLst/>
          </a:prstGeom>
        </p:spPr>
      </p:pic>
      <p:sp>
        <p:nvSpPr>
          <p:cNvPr id="18434" name="Rectangle 3"/>
          <p:cNvSpPr>
            <a:spLocks noGrp="1" noChangeArrowheads="1"/>
          </p:cNvSpPr>
          <p:nvPr>
            <p:ph type="title"/>
          </p:nvPr>
        </p:nvSpPr>
        <p:spPr bwMode="auto">
          <a:xfrm>
            <a:off x="457200" y="1524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Rectangle 4"/>
          <p:cNvSpPr>
            <a:spLocks noGrp="1" noChangeArrowheads="1"/>
          </p:cNvSpPr>
          <p:nvPr>
            <p:ph type="body" idx="1"/>
          </p:nvPr>
        </p:nvSpPr>
        <p:spPr bwMode="auto">
          <a:xfrm>
            <a:off x="457200" y="26670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E6EB9EFB-CF86-4F08-BBDD-609EA4E8F9D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3600" b="1">
          <a:solidFill>
            <a:srgbClr val="5A2D00"/>
          </a:solidFill>
          <a:latin typeface="+mj-lt"/>
          <a:ea typeface="+mj-ea"/>
          <a:cs typeface="+mj-cs"/>
        </a:defRPr>
      </a:lvl1pPr>
      <a:lvl2pPr algn="l" rtl="0" eaLnBrk="0" fontAlgn="base" hangingPunct="0">
        <a:spcBef>
          <a:spcPct val="0"/>
        </a:spcBef>
        <a:spcAft>
          <a:spcPct val="0"/>
        </a:spcAft>
        <a:defRPr sz="3600" b="1">
          <a:solidFill>
            <a:srgbClr val="5A2D00"/>
          </a:solidFill>
          <a:latin typeface="Bookman Old Style" pitchFamily="18" charset="0"/>
        </a:defRPr>
      </a:lvl2pPr>
      <a:lvl3pPr algn="l" rtl="0" eaLnBrk="0" fontAlgn="base" hangingPunct="0">
        <a:spcBef>
          <a:spcPct val="0"/>
        </a:spcBef>
        <a:spcAft>
          <a:spcPct val="0"/>
        </a:spcAft>
        <a:defRPr sz="3600" b="1">
          <a:solidFill>
            <a:srgbClr val="5A2D00"/>
          </a:solidFill>
          <a:latin typeface="Bookman Old Style" pitchFamily="18" charset="0"/>
        </a:defRPr>
      </a:lvl3pPr>
      <a:lvl4pPr algn="l" rtl="0" eaLnBrk="0" fontAlgn="base" hangingPunct="0">
        <a:spcBef>
          <a:spcPct val="0"/>
        </a:spcBef>
        <a:spcAft>
          <a:spcPct val="0"/>
        </a:spcAft>
        <a:defRPr sz="3600" b="1">
          <a:solidFill>
            <a:srgbClr val="5A2D00"/>
          </a:solidFill>
          <a:latin typeface="Bookman Old Style" pitchFamily="18" charset="0"/>
        </a:defRPr>
      </a:lvl4pPr>
      <a:lvl5pPr algn="l" rtl="0" eaLnBrk="0" fontAlgn="base" hangingPunct="0">
        <a:spcBef>
          <a:spcPct val="0"/>
        </a:spcBef>
        <a:spcAft>
          <a:spcPct val="0"/>
        </a:spcAft>
        <a:defRPr sz="3600" b="1">
          <a:solidFill>
            <a:srgbClr val="5A2D00"/>
          </a:solidFill>
          <a:latin typeface="Bookman Old Style" pitchFamily="18" charset="0"/>
        </a:defRPr>
      </a:lvl5pPr>
      <a:lvl6pPr marL="457200" algn="l" rtl="0" fontAlgn="base">
        <a:spcBef>
          <a:spcPct val="0"/>
        </a:spcBef>
        <a:spcAft>
          <a:spcPct val="0"/>
        </a:spcAft>
        <a:defRPr sz="3600" b="1">
          <a:solidFill>
            <a:srgbClr val="5A2D00"/>
          </a:solidFill>
          <a:latin typeface="Bookman Old Style" pitchFamily="18" charset="0"/>
        </a:defRPr>
      </a:lvl6pPr>
      <a:lvl7pPr marL="914400" algn="l" rtl="0" fontAlgn="base">
        <a:spcBef>
          <a:spcPct val="0"/>
        </a:spcBef>
        <a:spcAft>
          <a:spcPct val="0"/>
        </a:spcAft>
        <a:defRPr sz="3600" b="1">
          <a:solidFill>
            <a:srgbClr val="5A2D00"/>
          </a:solidFill>
          <a:latin typeface="Bookman Old Style" pitchFamily="18" charset="0"/>
        </a:defRPr>
      </a:lvl7pPr>
      <a:lvl8pPr marL="1371600" algn="l" rtl="0" fontAlgn="base">
        <a:spcBef>
          <a:spcPct val="0"/>
        </a:spcBef>
        <a:spcAft>
          <a:spcPct val="0"/>
        </a:spcAft>
        <a:defRPr sz="3600" b="1">
          <a:solidFill>
            <a:srgbClr val="5A2D00"/>
          </a:solidFill>
          <a:latin typeface="Bookman Old Style" pitchFamily="18" charset="0"/>
        </a:defRPr>
      </a:lvl8pPr>
      <a:lvl9pPr marL="1828800" algn="l" rtl="0" fontAlgn="base">
        <a:spcBef>
          <a:spcPct val="0"/>
        </a:spcBef>
        <a:spcAft>
          <a:spcPct val="0"/>
        </a:spcAft>
        <a:defRPr sz="3600" b="1">
          <a:solidFill>
            <a:srgbClr val="5A2D00"/>
          </a:solidFill>
          <a:latin typeface="Bookman Old Style" pitchFamily="18" charset="0"/>
        </a:defRPr>
      </a:lvl9pPr>
    </p:titleStyle>
    <p:bodyStyle>
      <a:lvl1pPr marL="342900" indent="-342900" algn="l" rtl="0" eaLnBrk="0" fontAlgn="base" hangingPunct="0">
        <a:spcBef>
          <a:spcPct val="20000"/>
        </a:spcBef>
        <a:spcAft>
          <a:spcPct val="0"/>
        </a:spcAft>
        <a:buChar char="•"/>
        <a:defRPr sz="3200">
          <a:solidFill>
            <a:srgbClr val="5A2D00"/>
          </a:solidFill>
          <a:latin typeface="+mn-lt"/>
          <a:ea typeface="+mn-ea"/>
          <a:cs typeface="+mn-cs"/>
        </a:defRPr>
      </a:lvl1pPr>
      <a:lvl2pPr marL="742950" indent="-285750" algn="l" rtl="0" eaLnBrk="0" fontAlgn="base" hangingPunct="0">
        <a:spcBef>
          <a:spcPct val="20000"/>
        </a:spcBef>
        <a:spcAft>
          <a:spcPct val="0"/>
        </a:spcAft>
        <a:buChar char="–"/>
        <a:defRPr sz="1600">
          <a:solidFill>
            <a:srgbClr val="5A2D00"/>
          </a:solidFill>
          <a:latin typeface="+mn-lt"/>
        </a:defRPr>
      </a:lvl2pPr>
      <a:lvl3pPr marL="1143000" indent="-228600" algn="l" rtl="0" eaLnBrk="0" fontAlgn="base" hangingPunct="0">
        <a:spcBef>
          <a:spcPct val="20000"/>
        </a:spcBef>
        <a:spcAft>
          <a:spcPct val="0"/>
        </a:spcAft>
        <a:buChar char="•"/>
        <a:defRPr sz="1400">
          <a:solidFill>
            <a:srgbClr val="663300"/>
          </a:solidFill>
          <a:latin typeface="+mn-lt"/>
        </a:defRPr>
      </a:lvl3pPr>
      <a:lvl4pPr marL="1600200" indent="-228600" algn="l" rtl="0" eaLnBrk="0" fontAlgn="base" hangingPunct="0">
        <a:spcBef>
          <a:spcPct val="20000"/>
        </a:spcBef>
        <a:spcAft>
          <a:spcPct val="0"/>
        </a:spcAft>
        <a:buChar char="–"/>
        <a:defRPr sz="1400">
          <a:solidFill>
            <a:srgbClr val="663300"/>
          </a:solidFill>
          <a:latin typeface="+mn-lt"/>
        </a:defRPr>
      </a:lvl4pPr>
      <a:lvl5pPr marL="2057400" indent="-228600" algn="l" rtl="0" eaLnBrk="0" fontAlgn="base" hangingPunct="0">
        <a:spcBef>
          <a:spcPct val="20000"/>
        </a:spcBef>
        <a:spcAft>
          <a:spcPct val="0"/>
        </a:spcAft>
        <a:buChar char="»"/>
        <a:defRPr sz="1400">
          <a:solidFill>
            <a:srgbClr val="663300"/>
          </a:solidFill>
          <a:latin typeface="+mn-lt"/>
        </a:defRPr>
      </a:lvl5pPr>
      <a:lvl6pPr marL="2514600" indent="-228600" algn="l" rtl="0" fontAlgn="base">
        <a:spcBef>
          <a:spcPct val="20000"/>
        </a:spcBef>
        <a:spcAft>
          <a:spcPct val="0"/>
        </a:spcAft>
        <a:buChar char="»"/>
        <a:defRPr sz="1400">
          <a:solidFill>
            <a:srgbClr val="663300"/>
          </a:solidFill>
          <a:latin typeface="+mn-lt"/>
        </a:defRPr>
      </a:lvl6pPr>
      <a:lvl7pPr marL="2971800" indent="-228600" algn="l" rtl="0" fontAlgn="base">
        <a:spcBef>
          <a:spcPct val="20000"/>
        </a:spcBef>
        <a:spcAft>
          <a:spcPct val="0"/>
        </a:spcAft>
        <a:buChar char="»"/>
        <a:defRPr sz="1400">
          <a:solidFill>
            <a:srgbClr val="663300"/>
          </a:solidFill>
          <a:latin typeface="+mn-lt"/>
        </a:defRPr>
      </a:lvl7pPr>
      <a:lvl8pPr marL="3429000" indent="-228600" algn="l" rtl="0" fontAlgn="base">
        <a:spcBef>
          <a:spcPct val="20000"/>
        </a:spcBef>
        <a:spcAft>
          <a:spcPct val="0"/>
        </a:spcAft>
        <a:buChar char="»"/>
        <a:defRPr sz="1400">
          <a:solidFill>
            <a:srgbClr val="663300"/>
          </a:solidFill>
          <a:latin typeface="+mn-lt"/>
        </a:defRPr>
      </a:lvl8pPr>
      <a:lvl9pPr marL="3886200" indent="-228600" algn="l" rtl="0" fontAlgn="base">
        <a:spcBef>
          <a:spcPct val="20000"/>
        </a:spcBef>
        <a:spcAft>
          <a:spcPct val="0"/>
        </a:spcAft>
        <a:buChar char="»"/>
        <a:defRPr sz="14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7" name="SD_Coffee&amp;More_PPT.jpg" descr="/Users/Arody/Desktop/SD_Coffee&amp;More_PPT.jpg"/>
          <p:cNvPicPr>
            <a:picLocks noChangeAspect="1"/>
          </p:cNvPicPr>
          <p:nvPr userDrawn="1"/>
        </p:nvPicPr>
        <p:blipFill>
          <a:blip r:embed="rId13" r:link="rId14"/>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6EB9EFB-CF86-4F08-BBDD-609EA4E8F9D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png"/></Relationships>
</file>

<file path=ppt/slides/_rels/slide13.xml.rels><?xml version="1.0" encoding="UTF-8" standalone="yes"?>
<Relationships xmlns="http://schemas.openxmlformats.org/package/2006/relationships"><Relationship Id="rId1" Type="http://schemas.openxmlformats.org/officeDocument/2006/relationships/vmlDrawing" Target="../drawings/vmlDrawing4.vml"/><Relationship Id="rId2" Type="http://schemas.openxmlformats.org/officeDocument/2006/relationships/slideLayout" Target="../slideLayouts/slideLayout21.xml"/><Relationship Id="rId3" Type="http://schemas.openxmlformats.org/officeDocument/2006/relationships/oleObject" Target="../embeddings/Microsoft_Excel_97_-_2004_Worksheet1.xls"/></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chart" Target="../charts/char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chart" Target="../charts/char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chart" Target="../charts/char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chart" Target="../charts/char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chart" Target="../charts/char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chart" Target="../charts/char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chart" Target="../charts/char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53.jpeg"/></Relationships>
</file>

<file path=ppt/slides/_rels/slide25.xml.rels><?xml version="1.0" encoding="UTF-8" standalone="yes"?>
<Relationships xmlns="http://schemas.openxmlformats.org/package/2006/relationships"><Relationship Id="rId1" Type="http://schemas.openxmlformats.org/officeDocument/2006/relationships/vmlDrawing" Target="../drawings/vmlDrawing5.vml"/><Relationship Id="rId2" Type="http://schemas.openxmlformats.org/officeDocument/2006/relationships/slideLayout" Target="../slideLayouts/slideLayout21.xml"/><Relationship Id="rId3" Type="http://schemas.openxmlformats.org/officeDocument/2006/relationships/oleObject" Target="../embeddings/Microsoft_Excel_97_-_2004_Worksheet2.xls"/></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vmlDrawing" Target="../drawings/vmlDrawing6.vml"/><Relationship Id="rId2" Type="http://schemas.openxmlformats.org/officeDocument/2006/relationships/slideLayout" Target="../slideLayouts/slideLayout4.xml"/><Relationship Id="rId3" Type="http://schemas.openxmlformats.org/officeDocument/2006/relationships/oleObject" Target="../embeddings/oleObject8.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6.png"/><Relationship Id="rId3" Type="http://schemas.openxmlformats.org/officeDocument/2006/relationships/image" Target="../media/image5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openxmlformats.org/officeDocument/2006/relationships/image" Target="../media/image9.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9.jpeg"/></Relationships>
</file>

<file path=ppt/slides/_rels/slide6.xml.rels><?xml version="1.0" encoding="UTF-8" standalone="yes"?>
<Relationships xmlns="http://schemas.openxmlformats.org/package/2006/relationships"><Relationship Id="rId9" Type="http://schemas.openxmlformats.org/officeDocument/2006/relationships/hyperlink" Target="http://www.kroger.com/" TargetMode="External"/><Relationship Id="rId20" Type="http://schemas.openxmlformats.org/officeDocument/2006/relationships/image" Target="../media/image24.png"/><Relationship Id="rId21" Type="http://schemas.openxmlformats.org/officeDocument/2006/relationships/image" Target="../media/image25.png"/><Relationship Id="rId22" Type="http://schemas.openxmlformats.org/officeDocument/2006/relationships/image" Target="../media/image26.png"/><Relationship Id="rId23" Type="http://schemas.openxmlformats.org/officeDocument/2006/relationships/image" Target="../media/image27.jpeg"/><Relationship Id="rId24" Type="http://schemas.openxmlformats.org/officeDocument/2006/relationships/image" Target="../media/image28.png"/><Relationship Id="rId25" Type="http://schemas.openxmlformats.org/officeDocument/2006/relationships/image" Target="../media/image29.png"/><Relationship Id="rId10" Type="http://schemas.openxmlformats.org/officeDocument/2006/relationships/image" Target="../media/image20.png"/><Relationship Id="rId11" Type="http://schemas.openxmlformats.org/officeDocument/2006/relationships/oleObject" Target="../embeddings/oleObject2.bin"/><Relationship Id="rId12" Type="http://schemas.openxmlformats.org/officeDocument/2006/relationships/oleObject" Target="../embeddings/oleObject3.bin"/><Relationship Id="rId13" Type="http://schemas.openxmlformats.org/officeDocument/2006/relationships/oleObject" Target="../embeddings/oleObject4.bin"/><Relationship Id="rId14" Type="http://schemas.openxmlformats.org/officeDocument/2006/relationships/oleObject" Target="../embeddings/oleObject5.bin"/><Relationship Id="rId15" Type="http://schemas.openxmlformats.org/officeDocument/2006/relationships/oleObject" Target="../embeddings/oleObject6.bin"/><Relationship Id="rId16" Type="http://schemas.openxmlformats.org/officeDocument/2006/relationships/image" Target="../media/image21.jpeg"/><Relationship Id="rId17" Type="http://schemas.openxmlformats.org/officeDocument/2006/relationships/image" Target="../media/image22.jpeg"/><Relationship Id="rId18" Type="http://schemas.openxmlformats.org/officeDocument/2006/relationships/hyperlink" Target="http://www.cumberlandfarms.com/default.aspx" TargetMode="External"/><Relationship Id="rId19" Type="http://schemas.openxmlformats.org/officeDocument/2006/relationships/image" Target="../media/image23.jpeg"/><Relationship Id="rId1" Type="http://schemas.openxmlformats.org/officeDocument/2006/relationships/vmlDrawing" Target="../drawings/vmlDrawing2.vml"/><Relationship Id="rId2" Type="http://schemas.openxmlformats.org/officeDocument/2006/relationships/slideLayout" Target="../slideLayouts/slideLayout7.xml"/><Relationship Id="rId3" Type="http://schemas.openxmlformats.org/officeDocument/2006/relationships/image" Target="../media/image15.png"/><Relationship Id="rId4" Type="http://schemas.openxmlformats.org/officeDocument/2006/relationships/hyperlink" Target="http://www.rutters.com/index.html" TargetMode="External"/><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jpeg"/><Relationship Id="rId8" Type="http://schemas.openxmlformats.org/officeDocument/2006/relationships/image" Target="../media/image19.png"/></Relationships>
</file>

<file path=ppt/slides/_rels/slide7.xml.rels><?xml version="1.0" encoding="UTF-8" standalone="yes"?>
<Relationships xmlns="http://schemas.openxmlformats.org/package/2006/relationships"><Relationship Id="rId9" Type="http://schemas.openxmlformats.org/officeDocument/2006/relationships/image" Target="../media/image36.png"/><Relationship Id="rId20" Type="http://schemas.openxmlformats.org/officeDocument/2006/relationships/hyperlink" Target="http://www.cenlamedia.com/alb/images/newsarticles/popeyesLogoLG2.jpg" TargetMode="External"/><Relationship Id="rId21" Type="http://schemas.openxmlformats.org/officeDocument/2006/relationships/image" Target="../media/image44.jpeg"/><Relationship Id="rId22" Type="http://schemas.openxmlformats.org/officeDocument/2006/relationships/hyperlink" Target="http://www.corpcasts.com/assets/perkins.new.logo.jpg" TargetMode="External"/><Relationship Id="rId23" Type="http://schemas.openxmlformats.org/officeDocument/2006/relationships/image" Target="../media/image45.jpeg"/><Relationship Id="rId24" Type="http://schemas.openxmlformats.org/officeDocument/2006/relationships/hyperlink" Target="http://images.google.com/imgres?imgurl=http://static.px.yelp.com/bphoto/5SZsE-Qphf7GUwLNV3Hz1A/l&amp;imgrefurl=http://www.yelp.com/biz_photos/0USs2RsKLqCFNXjh_oCifQ?select=5SZsE-Qphf7GUwLNV3Hz1A&amp;usg=__yh9bud0d0n_hjJJOqoNISy2RKmQ=&amp;h=476&amp;w=700&amp;sz=136&amp;hl=en&amp;start=4&amp;um=1&amp;tbnid=pPU0b-gfZuofbM:&amp;tbnh=95&amp;tbnw=140&amp;prev=/images?q=mimi+cafe&amp;hl=en&amp;um=1" TargetMode="External"/><Relationship Id="rId25" Type="http://schemas.openxmlformats.org/officeDocument/2006/relationships/image" Target="../media/image46.jpeg"/><Relationship Id="rId26" Type="http://schemas.openxmlformats.org/officeDocument/2006/relationships/image" Target="../media/image47.jpeg"/><Relationship Id="rId10" Type="http://schemas.openxmlformats.org/officeDocument/2006/relationships/oleObject" Target="../embeddings/oleObject7.bin"/><Relationship Id="rId11" Type="http://schemas.openxmlformats.org/officeDocument/2006/relationships/image" Target="../media/image37.jpeg"/><Relationship Id="rId12" Type="http://schemas.openxmlformats.org/officeDocument/2006/relationships/hyperlink" Target="http://www.kbht.com/umages/ImageGallery/Whataburger.jpg" TargetMode="External"/><Relationship Id="rId13" Type="http://schemas.openxmlformats.org/officeDocument/2006/relationships/image" Target="../media/image38.jpeg"/><Relationship Id="rId14" Type="http://schemas.openxmlformats.org/officeDocument/2006/relationships/image" Target="../media/image39.jpeg"/><Relationship Id="rId15" Type="http://schemas.openxmlformats.org/officeDocument/2006/relationships/image" Target="../media/image40.jpeg"/><Relationship Id="rId16" Type="http://schemas.openxmlformats.org/officeDocument/2006/relationships/image" Target="../media/image41.jpeg"/><Relationship Id="rId17" Type="http://schemas.openxmlformats.org/officeDocument/2006/relationships/image" Target="../media/image42.jpeg"/><Relationship Id="rId18" Type="http://schemas.openxmlformats.org/officeDocument/2006/relationships/hyperlink" Target="http://i232.photobucket.com/albums/ee74/jmcnamara22_bucket/ihop.gif" TargetMode="External"/><Relationship Id="rId19" Type="http://schemas.openxmlformats.org/officeDocument/2006/relationships/image" Target="../media/image43.jpeg"/><Relationship Id="rId1" Type="http://schemas.openxmlformats.org/officeDocument/2006/relationships/vmlDrawing" Target="../drawings/vmlDrawing3.vml"/><Relationship Id="rId2" Type="http://schemas.openxmlformats.org/officeDocument/2006/relationships/slideLayout" Target="../slideLayouts/slideLayout7.xml"/><Relationship Id="rId3" Type="http://schemas.openxmlformats.org/officeDocument/2006/relationships/notesSlide" Target="../notesSlides/notesSlide4.xml"/><Relationship Id="rId4" Type="http://schemas.openxmlformats.org/officeDocument/2006/relationships/image" Target="../media/image31.png"/><Relationship Id="rId5" Type="http://schemas.openxmlformats.org/officeDocument/2006/relationships/image" Target="../media/image32.jpeg"/><Relationship Id="rId6" Type="http://schemas.openxmlformats.org/officeDocument/2006/relationships/image" Target="../media/image33.jpeg"/><Relationship Id="rId7" Type="http://schemas.openxmlformats.org/officeDocument/2006/relationships/image" Target="../media/image34.wmf"/><Relationship Id="rId8" Type="http://schemas.openxmlformats.org/officeDocument/2006/relationships/image" Target="../media/image3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63" name="Text Box 11"/>
          <p:cNvSpPr txBox="1">
            <a:spLocks noChangeArrowheads="1"/>
          </p:cNvSpPr>
          <p:nvPr/>
        </p:nvSpPr>
        <p:spPr bwMode="auto">
          <a:xfrm>
            <a:off x="0" y="5105400"/>
            <a:ext cx="9144000" cy="707886"/>
          </a:xfrm>
          <a:prstGeom prst="rect">
            <a:avLst/>
          </a:prstGeom>
          <a:noFill/>
          <a:ln w="9525">
            <a:noFill/>
            <a:miter lim="800000"/>
            <a:headEnd/>
            <a:tailEnd/>
          </a:ln>
        </p:spPr>
        <p:txBody>
          <a:bodyPr wrap="square">
            <a:spAutoFit/>
          </a:bodyPr>
          <a:lstStyle/>
          <a:p>
            <a:pPr>
              <a:spcBef>
                <a:spcPct val="50000"/>
              </a:spcBef>
            </a:pPr>
            <a:endParaRPr lang="en-US" sz="1000" b="1">
              <a:solidFill>
                <a:srgbClr val="996633"/>
              </a:solidFill>
            </a:endParaRPr>
          </a:p>
          <a:p>
            <a:pPr>
              <a:lnSpc>
                <a:spcPts val="1200"/>
              </a:lnSpc>
              <a:spcBef>
                <a:spcPct val="50000"/>
              </a:spcBef>
            </a:pPr>
            <a:endParaRPr lang="en-US" sz="1000" b="1">
              <a:solidFill>
                <a:srgbClr val="996633"/>
              </a:solidFill>
            </a:endParaRPr>
          </a:p>
          <a:p>
            <a:pPr>
              <a:lnSpc>
                <a:spcPts val="1200"/>
              </a:lnSpc>
              <a:spcBef>
                <a:spcPct val="50000"/>
              </a:spcBef>
            </a:pPr>
            <a:endParaRPr lang="en-US" sz="1000" b="1">
              <a:solidFill>
                <a:srgbClr val="996633"/>
              </a:solidFill>
            </a:endParaRPr>
          </a:p>
        </p:txBody>
      </p:sp>
      <p:sp>
        <p:nvSpPr>
          <p:cNvPr id="19464" name="Rectangle 13"/>
          <p:cNvSpPr>
            <a:spLocks noChangeArrowheads="1"/>
          </p:cNvSpPr>
          <p:nvPr/>
        </p:nvSpPr>
        <p:spPr bwMode="auto">
          <a:xfrm>
            <a:off x="1928813" y="3000375"/>
            <a:ext cx="5286375" cy="0"/>
          </a:xfrm>
          <a:prstGeom prst="rect">
            <a:avLst/>
          </a:prstGeom>
          <a:noFill/>
          <a:ln w="9525">
            <a:noFill/>
            <a:miter lim="800000"/>
            <a:headEnd/>
            <a:tailEnd/>
          </a:ln>
        </p:spPr>
        <p:txBody>
          <a:bodyPr wrap="none">
            <a:spAutoFit/>
          </a:bodyPr>
          <a:lstStyle/>
          <a:p>
            <a:pPr algn="ctr"/>
            <a:endParaRPr lang="en-US" sz="1400" b="1"/>
          </a:p>
        </p:txBody>
      </p:sp>
      <p:sp>
        <p:nvSpPr>
          <p:cNvPr id="19466" name="Slide Number Placeholder 11"/>
          <p:cNvSpPr>
            <a:spLocks noGrp="1"/>
          </p:cNvSpPr>
          <p:nvPr>
            <p:ph type="sldNum" sz="quarter" idx="12"/>
          </p:nvPr>
        </p:nvSpPr>
        <p:spPr>
          <a:noFill/>
        </p:spPr>
        <p:txBody>
          <a:bodyPr/>
          <a:lstStyle/>
          <a:p>
            <a:fld id="{2FE2D75C-942F-4282-BAFF-3580DA412FF3}" type="slidenum">
              <a:rPr lang="en-US" smtClean="0">
                <a:latin typeface="Arial" pitchFamily="34" charset="0"/>
              </a:rPr>
              <a:pPr/>
              <a:t>1</a:t>
            </a:fld>
            <a:endParaRPr lang="en-US" smtClean="0">
              <a:latin typeface="Arial" pitchFamily="34" charset="0"/>
            </a:endParaRPr>
          </a:p>
        </p:txBody>
      </p:sp>
      <p:pic>
        <p:nvPicPr>
          <p:cNvPr id="8" name="Picture 7" descr="SD_Coffee&amp;More_cover.jpg"/>
          <p:cNvPicPr>
            <a:picLocks noChangeAspect="1"/>
          </p:cNvPicPr>
          <p:nvPr/>
        </p:nvPicPr>
        <p:blipFill>
          <a:blip r:embed="rId3"/>
          <a:stretch>
            <a:fillRect/>
          </a:stretch>
        </p:blipFill>
        <p:spPr>
          <a:xfrm>
            <a:off x="0" y="26788"/>
            <a:ext cx="9144000" cy="6831211"/>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0" y="1447800"/>
            <a:ext cx="9144000" cy="1143000"/>
          </a:xfrm>
        </p:spPr>
        <p:txBody>
          <a:bodyPr/>
          <a:lstStyle/>
          <a:p>
            <a:pPr algn="ctr"/>
            <a:r>
              <a:rPr lang="en-US" sz="3200" dirty="0" smtClean="0">
                <a:solidFill>
                  <a:srgbClr val="663300"/>
                </a:solidFill>
              </a:rPr>
              <a:t>Strategy For Growth </a:t>
            </a:r>
            <a:r>
              <a:rPr lang="en-US" sz="1800" dirty="0" smtClean="0">
                <a:solidFill>
                  <a:srgbClr val="663300"/>
                </a:solidFill>
              </a:rPr>
              <a:t>(Continued)</a:t>
            </a:r>
            <a:endParaRPr lang="en-US" sz="1800" dirty="0">
              <a:solidFill>
                <a:srgbClr val="663300"/>
              </a:solidFill>
            </a:endParaRPr>
          </a:p>
        </p:txBody>
      </p:sp>
      <p:sp>
        <p:nvSpPr>
          <p:cNvPr id="4" name="Content Placeholder 3"/>
          <p:cNvSpPr>
            <a:spLocks noGrp="1"/>
          </p:cNvSpPr>
          <p:nvPr>
            <p:ph idx="1"/>
          </p:nvPr>
        </p:nvSpPr>
        <p:spPr>
          <a:xfrm>
            <a:off x="533400" y="2667000"/>
            <a:ext cx="8229600" cy="3459163"/>
          </a:xfrm>
        </p:spPr>
        <p:txBody>
          <a:bodyPr/>
          <a:lstStyle/>
          <a:p>
            <a:r>
              <a:rPr lang="en-US" sz="2000" dirty="0" smtClean="0">
                <a:solidFill>
                  <a:srgbClr val="663300"/>
                </a:solidFill>
              </a:rPr>
              <a:t>Core offering and blend development process utilizing the following Sprezzi components</a:t>
            </a:r>
            <a:endParaRPr lang="en-US" sz="400" dirty="0" smtClean="0">
              <a:solidFill>
                <a:srgbClr val="663300"/>
              </a:solidFill>
            </a:endParaRPr>
          </a:p>
          <a:p>
            <a:pPr lvl="1"/>
            <a:endParaRPr lang="en-US" sz="400" dirty="0" smtClean="0">
              <a:solidFill>
                <a:srgbClr val="663300"/>
              </a:solidFill>
            </a:endParaRPr>
          </a:p>
          <a:p>
            <a:pPr lvl="1">
              <a:buNone/>
            </a:pPr>
            <a:r>
              <a:rPr lang="en-US" sz="2000" dirty="0" smtClean="0">
                <a:solidFill>
                  <a:srgbClr val="663300"/>
                </a:solidFill>
              </a:rPr>
              <a:t>-Industry Trend Analysis (Partner with NACS)</a:t>
            </a:r>
          </a:p>
          <a:p>
            <a:pPr lvl="1">
              <a:buNone/>
            </a:pPr>
            <a:r>
              <a:rPr lang="en-US" sz="2000" dirty="0" smtClean="0">
                <a:solidFill>
                  <a:srgbClr val="663300"/>
                </a:solidFill>
              </a:rPr>
              <a:t>-Competitive Landscape</a:t>
            </a:r>
          </a:p>
          <a:p>
            <a:pPr lvl="1">
              <a:buNone/>
            </a:pPr>
            <a:r>
              <a:rPr lang="en-US" sz="2000" dirty="0" smtClean="0">
                <a:solidFill>
                  <a:srgbClr val="663300"/>
                </a:solidFill>
              </a:rPr>
              <a:t>-QSR Impact</a:t>
            </a:r>
          </a:p>
          <a:p>
            <a:pPr lvl="1">
              <a:buNone/>
            </a:pPr>
            <a:r>
              <a:rPr lang="en-US" sz="2000" dirty="0" smtClean="0">
                <a:solidFill>
                  <a:srgbClr val="663300"/>
                </a:solidFill>
              </a:rPr>
              <a:t>-Circle K Consumer Trade Area Analysis</a:t>
            </a:r>
          </a:p>
          <a:p>
            <a:pPr lvl="1">
              <a:buNone/>
            </a:pPr>
            <a:r>
              <a:rPr lang="en-US" sz="2000" dirty="0" smtClean="0">
                <a:solidFill>
                  <a:srgbClr val="663300"/>
                </a:solidFill>
              </a:rPr>
              <a:t>-Spectra Demand Index</a:t>
            </a:r>
          </a:p>
          <a:p>
            <a:pPr lvl="1">
              <a:buNone/>
            </a:pPr>
            <a:r>
              <a:rPr lang="en-US" sz="2000" dirty="0" smtClean="0">
                <a:solidFill>
                  <a:srgbClr val="663300"/>
                </a:solidFill>
              </a:rPr>
              <a:t>-Circle K Corporate Strategy</a:t>
            </a:r>
          </a:p>
          <a:p>
            <a:pPr lvl="1">
              <a:buNone/>
            </a:pPr>
            <a:endParaRPr lang="en-US" sz="2000" dirty="0" smtClean="0">
              <a:solidFill>
                <a:srgbClr val="663300"/>
              </a:solidFill>
            </a:endParaRPr>
          </a:p>
          <a:p>
            <a:pPr lvl="1">
              <a:buNone/>
            </a:pPr>
            <a:r>
              <a:rPr lang="en-US" sz="2000" dirty="0" smtClean="0">
                <a:solidFill>
                  <a:srgbClr val="663300"/>
                </a:solidFill>
              </a:rPr>
              <a:t>*Sprezzi (S&amp;D proprietary data analysis system)</a:t>
            </a:r>
          </a:p>
          <a:p>
            <a:pPr lvl="1"/>
            <a:endParaRPr lang="en-US" sz="400" dirty="0" smtClean="0">
              <a:solidFill>
                <a:srgbClr val="663300"/>
              </a:solidFill>
            </a:endParaRPr>
          </a:p>
          <a:p>
            <a:pPr>
              <a:buNone/>
            </a:pPr>
            <a:endParaRPr lang="en-US" sz="400" dirty="0" smtClean="0">
              <a:solidFill>
                <a:srgbClr val="663300"/>
              </a:solidFill>
            </a:endParaRPr>
          </a:p>
          <a:p>
            <a:pPr lvl="1">
              <a:buNone/>
            </a:pPr>
            <a:endParaRPr lang="en-US" sz="400" dirty="0">
              <a:solidFill>
                <a:srgbClr val="663300"/>
              </a:solidFill>
            </a:endParaRPr>
          </a:p>
        </p:txBody>
      </p:sp>
      <p:sp>
        <p:nvSpPr>
          <p:cNvPr id="2" name="Slide Number Placeholder 1"/>
          <p:cNvSpPr>
            <a:spLocks noGrp="1"/>
          </p:cNvSpPr>
          <p:nvPr>
            <p:ph type="sldNum" sz="quarter" idx="12"/>
          </p:nvPr>
        </p:nvSpPr>
        <p:spPr/>
        <p:txBody>
          <a:bodyPr/>
          <a:lstStyle/>
          <a:p>
            <a:pPr>
              <a:defRPr/>
            </a:pPr>
            <a:fld id="{7D42A29C-6701-4636-B459-F4A270E38039}" type="slidenum">
              <a:rPr lang="en-US" smtClean="0"/>
              <a:pPr>
                <a:defRPr/>
              </a:pPr>
              <a:t>10</a:t>
            </a:fld>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ctrTitle" idx="4294967295"/>
          </p:nvPr>
        </p:nvSpPr>
        <p:spPr>
          <a:xfrm>
            <a:off x="0" y="4419600"/>
            <a:ext cx="9144000" cy="1470025"/>
          </a:xfrm>
        </p:spPr>
        <p:txBody>
          <a:bodyPr/>
          <a:lstStyle/>
          <a:p>
            <a:pPr algn="ctr" eaLnBrk="1" hangingPunct="1"/>
            <a:r>
              <a:rPr lang="en-US" sz="4000" smtClean="0"/>
              <a:t>“The art of making the difficult appear effortless”</a:t>
            </a:r>
          </a:p>
        </p:txBody>
      </p:sp>
      <p:pic>
        <p:nvPicPr>
          <p:cNvPr id="34819" name="Picture 5" descr="50B6864E-5C61-45BD-B6EB-333279AAC669@sndcoffe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667000" y="2209800"/>
            <a:ext cx="3619500" cy="2286000"/>
          </a:xfrm>
          <a:prstGeom prst="rect">
            <a:avLst/>
          </a:prstGeom>
          <a:noFill/>
          <a:ln w="9525">
            <a:noFill/>
            <a:miter lim="800000"/>
            <a:headEnd/>
            <a:tailEnd/>
          </a:ln>
        </p:spPr>
      </p:pic>
      <p:sp>
        <p:nvSpPr>
          <p:cNvPr id="34820" name="Slide Number Placeholder 4"/>
          <p:cNvSpPr>
            <a:spLocks noGrp="1"/>
          </p:cNvSpPr>
          <p:nvPr>
            <p:ph type="sldNum" sz="quarter" idx="12"/>
          </p:nvPr>
        </p:nvSpPr>
        <p:spPr>
          <a:noFill/>
        </p:spPr>
        <p:txBody>
          <a:bodyPr/>
          <a:lstStyle/>
          <a:p>
            <a:fld id="{7D481358-5036-4E1D-B1C9-828D961B4B5A}" type="slidenum">
              <a:rPr lang="en-US" smtClean="0">
                <a:latin typeface="Arial" pitchFamily="34" charset="0"/>
              </a:rPr>
              <a:pPr/>
              <a:t>11</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cstate="print"/>
          <a:srcRect/>
          <a:stretch>
            <a:fillRect/>
          </a:stretch>
        </p:blipFill>
        <p:spPr bwMode="auto">
          <a:xfrm>
            <a:off x="1447800" y="1828800"/>
            <a:ext cx="6172200"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04800" y="1905000"/>
          <a:ext cx="8496300" cy="3998583"/>
        </p:xfrm>
        <a:graphic>
          <a:graphicData uri="http://schemas.openxmlformats.org/presentationml/2006/ole">
            <p:oleObj spid="_x0000_s92162" name="Worksheet" r:id="rId3" imgW="11709400" imgH="3238500" progId="Excel.Sheet.8">
              <p:embed/>
            </p:oleObj>
          </a:graphicData>
        </a:graphic>
      </p:graphicFrame>
      <p:sp>
        <p:nvSpPr>
          <p:cNvPr id="3" name="TextBox 2"/>
          <p:cNvSpPr txBox="1"/>
          <p:nvPr/>
        </p:nvSpPr>
        <p:spPr>
          <a:xfrm>
            <a:off x="304800" y="6019800"/>
            <a:ext cx="3567976" cy="276999"/>
          </a:xfrm>
          <a:prstGeom prst="rect">
            <a:avLst/>
          </a:prstGeom>
          <a:noFill/>
        </p:spPr>
        <p:txBody>
          <a:bodyPr wrap="square" rtlCol="0">
            <a:spAutoFit/>
          </a:bodyPr>
          <a:lstStyle/>
          <a:p>
            <a:r>
              <a:rPr lang="en-US" sz="1200" b="1" i="1" dirty="0" smtClean="0"/>
              <a:t>Source:  NACS SOI Data 2010</a:t>
            </a:r>
            <a:endParaRPr lang="en-US" sz="1200" b="1" i="1"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Chart 1"/>
          <p:cNvGraphicFramePr/>
          <p:nvPr/>
        </p:nvGraphicFramePr>
        <p:xfrm>
          <a:off x="1066800" y="1752600"/>
          <a:ext cx="6858000" cy="495299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6553200"/>
            <a:ext cx="3720376" cy="276999"/>
          </a:xfrm>
          <a:prstGeom prst="rect">
            <a:avLst/>
          </a:prstGeom>
          <a:noFill/>
        </p:spPr>
        <p:txBody>
          <a:bodyPr wrap="square" rtlCol="0">
            <a:spAutoFit/>
          </a:bodyPr>
          <a:lstStyle/>
          <a:p>
            <a:r>
              <a:rPr lang="en-US" sz="1200" b="1" i="1" dirty="0" smtClean="0"/>
              <a:t>Source:  NACS SOI 2010 Data</a:t>
            </a:r>
            <a:endParaRPr lang="en-US" sz="1200" b="1"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724400"/>
            <a:ext cx="7772400" cy="381000"/>
          </a:xfrm>
        </p:spPr>
        <p:txBody>
          <a:bodyPr>
            <a:normAutofit fontScale="90000"/>
          </a:bodyPr>
          <a:lstStyle/>
          <a:p>
            <a:r>
              <a:rPr lang="en-US" sz="3200" b="1" dirty="0" smtClean="0">
                <a:solidFill>
                  <a:srgbClr val="663300"/>
                </a:solidFill>
              </a:rPr>
              <a:t>National </a:t>
            </a:r>
            <a:r>
              <a:rPr lang="en-US" sz="3200" b="1" dirty="0" smtClean="0">
                <a:solidFill>
                  <a:srgbClr val="663300"/>
                </a:solidFill>
              </a:rPr>
              <a:t>Coffee Drinking </a:t>
            </a:r>
            <a:r>
              <a:rPr lang="en-US" sz="3200" b="1" dirty="0" smtClean="0">
                <a:solidFill>
                  <a:srgbClr val="663300"/>
                </a:solidFill>
              </a:rPr>
              <a:t>Trends 2011</a:t>
            </a:r>
            <a:endParaRPr lang="en-US" sz="3200" b="1" dirty="0">
              <a:solidFill>
                <a:srgbClr val="663300"/>
              </a:solidFill>
            </a:endParaRPr>
          </a:p>
        </p:txBody>
      </p:sp>
      <p:pic>
        <p:nvPicPr>
          <p:cNvPr id="22530" name="Picture 2" descr="http://www.ncausa.org/images/ncdt11spot.jpg"/>
          <p:cNvPicPr>
            <a:picLocks noChangeAspect="1" noChangeArrowheads="1"/>
          </p:cNvPicPr>
          <p:nvPr/>
        </p:nvPicPr>
        <p:blipFill>
          <a:blip r:embed="rId2" cstate="print"/>
          <a:srcRect/>
          <a:stretch>
            <a:fillRect/>
          </a:stretch>
        </p:blipFill>
        <p:spPr bwMode="auto">
          <a:xfrm>
            <a:off x="2540596" y="1981200"/>
            <a:ext cx="4215208" cy="254317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Chart 1"/>
          <p:cNvGraphicFramePr/>
          <p:nvPr/>
        </p:nvGraphicFramePr>
        <p:xfrm>
          <a:off x="1371600" y="1981200"/>
          <a:ext cx="6553200" cy="408694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57200" y="5791200"/>
            <a:ext cx="8382000" cy="707886"/>
          </a:xfrm>
          <a:prstGeom prst="rect">
            <a:avLst/>
          </a:prstGeom>
          <a:noFill/>
        </p:spPr>
        <p:txBody>
          <a:bodyPr wrap="square" rtlCol="0">
            <a:spAutoFit/>
          </a:bodyPr>
          <a:lstStyle/>
          <a:p>
            <a:r>
              <a:rPr lang="en-US" sz="2000" b="1" dirty="0" smtClean="0">
                <a:solidFill>
                  <a:srgbClr val="663300"/>
                </a:solidFill>
              </a:rPr>
              <a:t>There was some slight softness in cups per drinker in 2010.  </a:t>
            </a:r>
          </a:p>
          <a:p>
            <a:r>
              <a:rPr lang="en-US" sz="2000" b="1" dirty="0" smtClean="0">
                <a:solidFill>
                  <a:srgbClr val="663300"/>
                </a:solidFill>
              </a:rPr>
              <a:t>This softness has reversed In 2011.</a:t>
            </a:r>
            <a:endParaRPr lang="en-US" sz="2000" b="1" dirty="0">
              <a:solidFill>
                <a:srgbClr val="6633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Chart 1"/>
          <p:cNvGraphicFramePr/>
          <p:nvPr/>
        </p:nvGraphicFramePr>
        <p:xfrm>
          <a:off x="1409700" y="1828800"/>
          <a:ext cx="647700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85800" y="5562600"/>
            <a:ext cx="7315200" cy="954107"/>
          </a:xfrm>
          <a:prstGeom prst="rect">
            <a:avLst/>
          </a:prstGeom>
          <a:noFill/>
        </p:spPr>
        <p:txBody>
          <a:bodyPr wrap="square" rtlCol="0">
            <a:spAutoFit/>
          </a:bodyPr>
          <a:lstStyle/>
          <a:p>
            <a:r>
              <a:rPr lang="en-US" sz="1400" b="1" dirty="0" smtClean="0">
                <a:solidFill>
                  <a:srgbClr val="663300"/>
                </a:solidFill>
              </a:rPr>
              <a:t>There are no significant changes between 2010 and 2011.  </a:t>
            </a:r>
          </a:p>
          <a:p>
            <a:endParaRPr lang="en-US" sz="1400" b="1" dirty="0" smtClean="0"/>
          </a:p>
          <a:p>
            <a:r>
              <a:rPr lang="en-US" sz="1400" b="1" dirty="0" smtClean="0">
                <a:solidFill>
                  <a:srgbClr val="663300"/>
                </a:solidFill>
              </a:rPr>
              <a:t>Consumers aged 40–59 tend to be the heaviest drinkers, consuming nearly 4 cups </a:t>
            </a:r>
          </a:p>
          <a:p>
            <a:r>
              <a:rPr lang="en-US" sz="1400" b="1" dirty="0" smtClean="0">
                <a:solidFill>
                  <a:srgbClr val="663300"/>
                </a:solidFill>
              </a:rPr>
              <a:t>per day.  Consumers aged 18-24 are the lightest drinkers at 2.5 cups per day.   </a:t>
            </a:r>
            <a:endParaRPr lang="en-US" sz="1400" b="1" dirty="0">
              <a:solidFill>
                <a:srgbClr val="6633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Chart 1"/>
          <p:cNvGraphicFramePr/>
          <p:nvPr/>
        </p:nvGraphicFramePr>
        <p:xfrm>
          <a:off x="1661160" y="1600200"/>
          <a:ext cx="597408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981200" y="5562600"/>
            <a:ext cx="5334000" cy="954107"/>
          </a:xfrm>
          <a:prstGeom prst="rect">
            <a:avLst/>
          </a:prstGeom>
          <a:noFill/>
        </p:spPr>
        <p:txBody>
          <a:bodyPr wrap="square" rtlCol="0">
            <a:spAutoFit/>
          </a:bodyPr>
          <a:lstStyle/>
          <a:p>
            <a:pPr algn="ctr"/>
            <a:r>
              <a:rPr lang="en-US" sz="1400" b="1" dirty="0" smtClean="0">
                <a:solidFill>
                  <a:srgbClr val="663300"/>
                </a:solidFill>
              </a:rPr>
              <a:t>Consumption declines reversed in consumers aged 18-39 with numbers returning to 2009 levels.  Older consumers also returned to 2009 levels, reversing growth seen between 2009 and 2010. </a:t>
            </a:r>
            <a:endParaRPr lang="en-US" sz="1400" b="1" dirty="0">
              <a:solidFill>
                <a:srgbClr val="6633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1676400" y="1828800"/>
            <a:ext cx="5943600" cy="45360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1397000"/>
            <a:ext cx="9144000" cy="914400"/>
          </a:xfrm>
        </p:spPr>
        <p:txBody>
          <a:bodyPr/>
          <a:lstStyle/>
          <a:p>
            <a:pPr algn="ctr" eaLnBrk="1" hangingPunct="1"/>
            <a:r>
              <a:rPr lang="en-US" sz="3200" dirty="0" smtClean="0"/>
              <a:t>State of the Art Roasting</a:t>
            </a:r>
          </a:p>
        </p:txBody>
      </p:sp>
      <p:sp>
        <p:nvSpPr>
          <p:cNvPr id="20483" name="Rectangle 3"/>
          <p:cNvSpPr>
            <a:spLocks noGrp="1" noChangeArrowheads="1"/>
          </p:cNvSpPr>
          <p:nvPr>
            <p:ph type="body" idx="4294967295"/>
          </p:nvPr>
        </p:nvSpPr>
        <p:spPr>
          <a:xfrm>
            <a:off x="4191000" y="2438400"/>
            <a:ext cx="4953000" cy="2362200"/>
          </a:xfrm>
        </p:spPr>
        <p:txBody>
          <a:bodyPr/>
          <a:lstStyle/>
          <a:p>
            <a:pPr eaLnBrk="1" hangingPunct="1">
              <a:lnSpc>
                <a:spcPct val="80000"/>
              </a:lnSpc>
              <a:buClr>
                <a:srgbClr val="5B4313"/>
              </a:buClr>
            </a:pPr>
            <a:r>
              <a:rPr lang="en-US" sz="2000" dirty="0" smtClean="0">
                <a:solidFill>
                  <a:srgbClr val="663300"/>
                </a:solidFill>
              </a:rPr>
              <a:t>Six State-of-the-Art Roasters</a:t>
            </a:r>
            <a:r>
              <a:rPr lang="en-US" sz="2800" dirty="0" smtClean="0">
                <a:solidFill>
                  <a:srgbClr val="663300"/>
                </a:solidFill>
              </a:rPr>
              <a:t> </a:t>
            </a:r>
          </a:p>
          <a:p>
            <a:pPr lvl="1" eaLnBrk="1" hangingPunct="1">
              <a:lnSpc>
                <a:spcPct val="80000"/>
              </a:lnSpc>
              <a:buClr>
                <a:srgbClr val="996633"/>
              </a:buClr>
            </a:pPr>
            <a:r>
              <a:rPr lang="en-US" sz="1400" dirty="0" smtClean="0">
                <a:solidFill>
                  <a:srgbClr val="996633"/>
                </a:solidFill>
              </a:rPr>
              <a:t>1 Probat R-2000</a:t>
            </a:r>
          </a:p>
          <a:p>
            <a:pPr lvl="1" eaLnBrk="1" hangingPunct="1">
              <a:lnSpc>
                <a:spcPct val="80000"/>
              </a:lnSpc>
              <a:buClr>
                <a:srgbClr val="996633"/>
              </a:buClr>
            </a:pPr>
            <a:r>
              <a:rPr lang="en-US" sz="1400" dirty="0" smtClean="0">
                <a:solidFill>
                  <a:srgbClr val="996633"/>
                </a:solidFill>
              </a:rPr>
              <a:t>1 Burns System 90</a:t>
            </a:r>
          </a:p>
          <a:p>
            <a:pPr lvl="1" eaLnBrk="1" hangingPunct="1">
              <a:lnSpc>
                <a:spcPct val="80000"/>
              </a:lnSpc>
              <a:buClr>
                <a:srgbClr val="996633"/>
              </a:buClr>
            </a:pPr>
            <a:r>
              <a:rPr lang="en-US" sz="1400" dirty="0" smtClean="0">
                <a:solidFill>
                  <a:srgbClr val="996633"/>
                </a:solidFill>
              </a:rPr>
              <a:t>2 RZ4000 “Radial Turbo” roaster</a:t>
            </a:r>
          </a:p>
          <a:p>
            <a:pPr lvl="1" eaLnBrk="1" hangingPunct="1">
              <a:lnSpc>
                <a:spcPct val="80000"/>
              </a:lnSpc>
              <a:buClr>
                <a:srgbClr val="996633"/>
              </a:buClr>
            </a:pPr>
            <a:r>
              <a:rPr lang="en-US" sz="1400" dirty="0" smtClean="0">
                <a:solidFill>
                  <a:srgbClr val="996633"/>
                </a:solidFill>
              </a:rPr>
              <a:t>1 Probat G-60 (small batch roaster)</a:t>
            </a:r>
          </a:p>
          <a:p>
            <a:pPr lvl="1" eaLnBrk="1" hangingPunct="1">
              <a:lnSpc>
                <a:spcPct val="80000"/>
              </a:lnSpc>
              <a:buClr>
                <a:srgbClr val="996633"/>
              </a:buClr>
            </a:pPr>
            <a:r>
              <a:rPr lang="en-US" sz="1400" dirty="0" smtClean="0">
                <a:solidFill>
                  <a:srgbClr val="996633"/>
                </a:solidFill>
              </a:rPr>
              <a:t>1 Probat R-3000 </a:t>
            </a:r>
          </a:p>
          <a:p>
            <a:pPr eaLnBrk="1" hangingPunct="1">
              <a:lnSpc>
                <a:spcPct val="80000"/>
              </a:lnSpc>
              <a:buClr>
                <a:srgbClr val="5B4313"/>
              </a:buClr>
            </a:pPr>
            <a:endParaRPr lang="en-US" sz="1400" dirty="0" smtClean="0"/>
          </a:p>
          <a:p>
            <a:pPr eaLnBrk="1" hangingPunct="1">
              <a:lnSpc>
                <a:spcPct val="80000"/>
              </a:lnSpc>
              <a:buClr>
                <a:srgbClr val="5B4313"/>
              </a:buClr>
            </a:pPr>
            <a:r>
              <a:rPr lang="en-US" sz="2000" dirty="0" smtClean="0">
                <a:solidFill>
                  <a:srgbClr val="663300"/>
                </a:solidFill>
              </a:rPr>
              <a:t>These roasters mean increased flexibility and product development</a:t>
            </a:r>
            <a:r>
              <a:rPr lang="en-US" sz="2000" dirty="0" smtClean="0"/>
              <a:t>. </a:t>
            </a:r>
          </a:p>
        </p:txBody>
      </p:sp>
      <p:pic>
        <p:nvPicPr>
          <p:cNvPr id="20484" name="Picture 4" descr="newroaster97"/>
          <p:cNvPicPr>
            <a:picLocks noChangeAspect="1" noChangeArrowheads="1"/>
          </p:cNvPicPr>
          <p:nvPr/>
        </p:nvPicPr>
        <p:blipFill>
          <a:blip r:embed="rId3" cstate="print">
            <a:lum bright="12000"/>
          </a:blip>
          <a:srcRect/>
          <a:stretch>
            <a:fillRect/>
          </a:stretch>
        </p:blipFill>
        <p:spPr bwMode="auto">
          <a:xfrm>
            <a:off x="381000" y="2362200"/>
            <a:ext cx="3124200" cy="2062163"/>
          </a:xfrm>
          <a:prstGeom prst="rect">
            <a:avLst/>
          </a:prstGeom>
          <a:noFill/>
          <a:ln w="6350" cap="flat" cmpd="sng" algn="ctr">
            <a:solidFill>
              <a:srgbClr val="3A1D00"/>
            </a:solidFill>
            <a:prstDash val="solid"/>
            <a:miter lim="800000"/>
            <a:headEnd type="none" w="med" len="med"/>
            <a:tailEnd type="none" w="med" len="med"/>
          </a:ln>
        </p:spPr>
      </p:pic>
      <p:pic>
        <p:nvPicPr>
          <p:cNvPr id="20485" name="Picture 5" descr="newroaster00"/>
          <p:cNvPicPr>
            <a:picLocks noChangeAspect="1" noChangeArrowheads="1"/>
          </p:cNvPicPr>
          <p:nvPr/>
        </p:nvPicPr>
        <p:blipFill>
          <a:blip r:embed="rId4" cstate="print"/>
          <a:srcRect/>
          <a:stretch>
            <a:fillRect/>
          </a:stretch>
        </p:blipFill>
        <p:spPr bwMode="auto">
          <a:xfrm>
            <a:off x="609600" y="3810000"/>
            <a:ext cx="1929685" cy="1574800"/>
          </a:xfrm>
          <a:prstGeom prst="rect">
            <a:avLst/>
          </a:prstGeom>
          <a:noFill/>
          <a:ln w="6350">
            <a:solidFill>
              <a:srgbClr val="5B4313"/>
            </a:solidFill>
            <a:miter lim="800000"/>
            <a:headEnd/>
            <a:tailEnd/>
          </a:ln>
        </p:spPr>
      </p:pic>
      <p:pic>
        <p:nvPicPr>
          <p:cNvPr id="20486" name="Picture 7"/>
          <p:cNvPicPr>
            <a:picLocks noChangeAspect="1" noChangeArrowheads="1"/>
          </p:cNvPicPr>
          <p:nvPr/>
        </p:nvPicPr>
        <p:blipFill>
          <a:blip r:embed="rId5" cstate="print"/>
          <a:srcRect/>
          <a:stretch>
            <a:fillRect/>
          </a:stretch>
        </p:blipFill>
        <p:spPr bwMode="auto">
          <a:xfrm>
            <a:off x="1828800" y="4876800"/>
            <a:ext cx="2255838" cy="1554163"/>
          </a:xfrm>
          <a:prstGeom prst="rect">
            <a:avLst/>
          </a:prstGeom>
          <a:noFill/>
          <a:ln w="6350">
            <a:solidFill>
              <a:srgbClr val="663300"/>
            </a:solidFill>
            <a:miter lim="800000"/>
            <a:headEnd/>
            <a:tailEnd/>
          </a:ln>
        </p:spPr>
      </p:pic>
      <p:sp>
        <p:nvSpPr>
          <p:cNvPr id="20487" name="Slide Number Placeholder 7"/>
          <p:cNvSpPr>
            <a:spLocks noGrp="1"/>
          </p:cNvSpPr>
          <p:nvPr>
            <p:ph type="sldNum" sz="quarter" idx="12"/>
          </p:nvPr>
        </p:nvSpPr>
        <p:spPr>
          <a:noFill/>
        </p:spPr>
        <p:txBody>
          <a:bodyPr/>
          <a:lstStyle/>
          <a:p>
            <a:fld id="{2D4A521B-58A3-4C42-A25D-01A631C75808}" type="slidenum">
              <a:rPr lang="en-US" smtClean="0">
                <a:latin typeface="Arial" pitchFamily="34" charset="0"/>
              </a:rPr>
              <a:pPr/>
              <a:t>2</a:t>
            </a:fld>
            <a:endParaRPr lang="en-US" smtClean="0">
              <a:latin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Chart 1"/>
          <p:cNvGraphicFramePr/>
          <p:nvPr/>
        </p:nvGraphicFramePr>
        <p:xfrm>
          <a:off x="1371600" y="1524000"/>
          <a:ext cx="68580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257300" y="5715000"/>
            <a:ext cx="6781800" cy="954107"/>
          </a:xfrm>
          <a:prstGeom prst="rect">
            <a:avLst/>
          </a:prstGeom>
          <a:noFill/>
        </p:spPr>
        <p:txBody>
          <a:bodyPr wrap="square" rtlCol="0">
            <a:spAutoFit/>
          </a:bodyPr>
          <a:lstStyle/>
          <a:p>
            <a:r>
              <a:rPr lang="en-US" sz="1400" b="1" dirty="0" smtClean="0">
                <a:solidFill>
                  <a:srgbClr val="663300"/>
                </a:solidFill>
              </a:rPr>
              <a:t>Overall, past day  coffee penetration is very similar  across the four regions.  Noticeable differences are that the West places the least emphasis  on Traditional – Not Gourmet and the most emphasis on Gourmet Coffee beverages.  The Northeast places the most emphasis on traditional coffee.</a:t>
            </a:r>
            <a:endParaRPr lang="en-US" sz="1400" b="1" dirty="0">
              <a:solidFill>
                <a:srgbClr val="6633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990600" y="5867400"/>
            <a:ext cx="6781800" cy="584776"/>
          </a:xfrm>
          <a:prstGeom prst="rect">
            <a:avLst/>
          </a:prstGeom>
          <a:noFill/>
        </p:spPr>
        <p:txBody>
          <a:bodyPr wrap="square" rtlCol="0">
            <a:spAutoFit/>
          </a:bodyPr>
          <a:lstStyle/>
          <a:p>
            <a:r>
              <a:rPr lang="en-US" sz="1600" b="1" dirty="0" smtClean="0">
                <a:solidFill>
                  <a:srgbClr val="663300"/>
                </a:solidFill>
              </a:rPr>
              <a:t>In total, 85% of those who drank a brewed traditional coffee past day drank an unflavored coffee, while 18% drank a flavored coffee.</a:t>
            </a:r>
            <a:endParaRPr lang="en-US" sz="1600" b="1" dirty="0">
              <a:solidFill>
                <a:srgbClr val="663300"/>
              </a:solidFill>
            </a:endParaRPr>
          </a:p>
        </p:txBody>
      </p:sp>
      <p:graphicFrame>
        <p:nvGraphicFramePr>
          <p:cNvPr id="4" name="Chart 3"/>
          <p:cNvGraphicFramePr/>
          <p:nvPr/>
        </p:nvGraphicFramePr>
        <p:xfrm>
          <a:off x="1295400" y="1524000"/>
          <a:ext cx="6705600" cy="42984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Chart 1"/>
          <p:cNvGraphicFramePr/>
          <p:nvPr/>
        </p:nvGraphicFramePr>
        <p:xfrm>
          <a:off x="1219200" y="1600200"/>
          <a:ext cx="6858000" cy="42291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57200" y="6096000"/>
            <a:ext cx="7162800" cy="523220"/>
          </a:xfrm>
          <a:prstGeom prst="rect">
            <a:avLst/>
          </a:prstGeom>
          <a:noFill/>
        </p:spPr>
        <p:txBody>
          <a:bodyPr wrap="square" rtlCol="0">
            <a:spAutoFit/>
          </a:bodyPr>
          <a:lstStyle/>
          <a:p>
            <a:r>
              <a:rPr lang="en-US" sz="1400" b="1" dirty="0" smtClean="0">
                <a:solidFill>
                  <a:srgbClr val="663300"/>
                </a:solidFill>
              </a:rPr>
              <a:t>The overall coffee market skews toward medium (12 oz.) and small (8 oz. or less).</a:t>
            </a:r>
          </a:p>
          <a:p>
            <a:r>
              <a:rPr lang="en-US" sz="1400" b="1" dirty="0" smtClean="0">
                <a:solidFill>
                  <a:srgbClr val="663300"/>
                </a:solidFill>
              </a:rPr>
              <a:t>Only 10% of consumers claim to have drunk a large coffee yesterday. </a:t>
            </a:r>
            <a:endParaRPr lang="en-US" sz="1400" b="1" dirty="0">
              <a:solidFill>
                <a:srgbClr val="6633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Chart 1"/>
          <p:cNvGraphicFramePr/>
          <p:nvPr/>
        </p:nvGraphicFramePr>
        <p:xfrm>
          <a:off x="1447800" y="1600200"/>
          <a:ext cx="6939023"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752600" y="6019800"/>
            <a:ext cx="5791200" cy="584776"/>
          </a:xfrm>
          <a:prstGeom prst="rect">
            <a:avLst/>
          </a:prstGeom>
          <a:noFill/>
        </p:spPr>
        <p:txBody>
          <a:bodyPr wrap="square" rtlCol="0">
            <a:spAutoFit/>
          </a:bodyPr>
          <a:lstStyle/>
          <a:p>
            <a:r>
              <a:rPr lang="en-US" sz="1600" b="1" dirty="0" smtClean="0">
                <a:solidFill>
                  <a:srgbClr val="663300"/>
                </a:solidFill>
              </a:rPr>
              <a:t>Among those who have made changes way from home, the biggest change is to buy less frequently.</a:t>
            </a:r>
            <a:endParaRPr lang="en-US" sz="1600" b="1" dirty="0">
              <a:solidFill>
                <a:srgbClr val="6633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8771" name="Rectangle 3" descr="Bouquet"/>
          <p:cNvSpPr>
            <a:spLocks noGrp="1" noChangeArrowheads="1"/>
          </p:cNvSpPr>
          <p:nvPr>
            <p:ph type="title"/>
          </p:nvPr>
        </p:nvSpPr>
        <p:spPr>
          <a:xfrm>
            <a:off x="762000" y="4419600"/>
            <a:ext cx="7772400" cy="685800"/>
          </a:xfrm>
        </p:spPr>
        <p:txBody>
          <a:bodyPr anchor="b">
            <a:normAutofit fontScale="90000"/>
          </a:bodyPr>
          <a:lstStyle/>
          <a:p>
            <a:pPr algn="ctr">
              <a:spcBef>
                <a:spcPct val="50000"/>
              </a:spcBef>
              <a:defRPr/>
            </a:pPr>
            <a:r>
              <a:rPr lang="en-US" sz="4800" b="0" dirty="0" smtClean="0">
                <a:solidFill>
                  <a:srgbClr val="663300"/>
                </a:solidFill>
                <a:latin typeface="Arial"/>
                <a:cs typeface="Arial"/>
              </a:rPr>
              <a:t/>
            </a:r>
            <a:br>
              <a:rPr lang="en-US" sz="4800" b="0" dirty="0" smtClean="0">
                <a:solidFill>
                  <a:srgbClr val="663300"/>
                </a:solidFill>
                <a:latin typeface="Arial"/>
                <a:cs typeface="Arial"/>
              </a:rPr>
            </a:br>
            <a:r>
              <a:rPr lang="en-US" sz="4800" b="0" dirty="0" smtClean="0">
                <a:solidFill>
                  <a:srgbClr val="663300"/>
                </a:solidFill>
                <a:latin typeface="Arial"/>
                <a:cs typeface="Arial"/>
              </a:rPr>
              <a:t> </a:t>
            </a:r>
            <a:br>
              <a:rPr lang="en-US" sz="4800" b="0" dirty="0" smtClean="0">
                <a:solidFill>
                  <a:srgbClr val="663300"/>
                </a:solidFill>
                <a:latin typeface="Arial"/>
                <a:cs typeface="Arial"/>
              </a:rPr>
            </a:br>
            <a:r>
              <a:rPr lang="en-US" sz="4800" dirty="0" smtClean="0">
                <a:solidFill>
                  <a:srgbClr val="663300"/>
                </a:solidFill>
                <a:latin typeface="Arial"/>
                <a:cs typeface="Arial"/>
              </a:rPr>
              <a:t/>
            </a:r>
            <a:br>
              <a:rPr lang="en-US" sz="4800" dirty="0" smtClean="0">
                <a:solidFill>
                  <a:srgbClr val="663300"/>
                </a:solidFill>
                <a:latin typeface="Arial"/>
                <a:cs typeface="Arial"/>
              </a:rPr>
            </a:br>
            <a:r>
              <a:rPr lang="en-US" sz="4800" dirty="0" smtClean="0">
                <a:solidFill>
                  <a:srgbClr val="663300"/>
                </a:solidFill>
                <a:latin typeface="Arial"/>
                <a:cs typeface="Arial"/>
              </a:rPr>
              <a:t/>
            </a:r>
            <a:br>
              <a:rPr lang="en-US" sz="4800" dirty="0" smtClean="0">
                <a:solidFill>
                  <a:srgbClr val="663300"/>
                </a:solidFill>
                <a:latin typeface="Arial"/>
                <a:cs typeface="Arial"/>
              </a:rPr>
            </a:br>
            <a:r>
              <a:rPr lang="en-US" sz="4800" dirty="0" smtClean="0">
                <a:solidFill>
                  <a:srgbClr val="663300"/>
                </a:solidFill>
                <a:latin typeface="Arial"/>
                <a:cs typeface="Arial"/>
              </a:rPr>
              <a:t/>
            </a:r>
            <a:br>
              <a:rPr lang="en-US" sz="4800" dirty="0" smtClean="0">
                <a:solidFill>
                  <a:srgbClr val="663300"/>
                </a:solidFill>
                <a:latin typeface="Arial"/>
                <a:cs typeface="Arial"/>
              </a:rPr>
            </a:br>
            <a:r>
              <a:rPr lang="en-US" sz="4400" dirty="0" smtClean="0">
                <a:solidFill>
                  <a:srgbClr val="663300"/>
                </a:solidFill>
                <a:effectLst>
                  <a:outerShdw blurRad="38100" dist="38100" dir="2700000" algn="tl">
                    <a:srgbClr val="C0C0C0"/>
                  </a:outerShdw>
                </a:effectLst>
                <a:latin typeface="Arial"/>
                <a:cs typeface="Arial"/>
              </a:rPr>
              <a:t>Demand</a:t>
            </a:r>
            <a:r>
              <a:rPr lang="en-US" sz="4800" b="0" dirty="0" smtClean="0">
                <a:solidFill>
                  <a:srgbClr val="663300"/>
                </a:solidFill>
                <a:latin typeface="Arial"/>
                <a:cs typeface="Arial"/>
              </a:rPr>
              <a:t> </a:t>
            </a:r>
            <a:r>
              <a:rPr lang="en-US" sz="4400" dirty="0" smtClean="0">
                <a:solidFill>
                  <a:srgbClr val="663300"/>
                </a:solidFill>
                <a:effectLst>
                  <a:outerShdw blurRad="38100" dist="38100" dir="2700000" algn="tl">
                    <a:srgbClr val="C0C0C0"/>
                  </a:outerShdw>
                </a:effectLst>
                <a:latin typeface="Arial"/>
                <a:cs typeface="Arial"/>
              </a:rPr>
              <a:t>Index</a:t>
            </a:r>
            <a:endParaRPr lang="en-US" sz="4800" b="0" dirty="0" smtClean="0">
              <a:solidFill>
                <a:srgbClr val="663300"/>
              </a:solidFill>
              <a:latin typeface="Arial"/>
              <a:cs typeface="Arial"/>
            </a:endParaRPr>
          </a:p>
        </p:txBody>
      </p:sp>
      <p:sp>
        <p:nvSpPr>
          <p:cNvPr id="41986" name="Rectangle 2"/>
          <p:cNvSpPr>
            <a:spLocks noGrp="1" noChangeArrowheads="1"/>
          </p:cNvSpPr>
          <p:nvPr>
            <p:ph idx="1"/>
          </p:nvPr>
        </p:nvSpPr>
        <p:spPr>
          <a:xfrm>
            <a:off x="762000" y="5105400"/>
            <a:ext cx="7772400" cy="1143000"/>
          </a:xfrm>
        </p:spPr>
        <p:txBody>
          <a:bodyPr>
            <a:normAutofit/>
          </a:bodyPr>
          <a:lstStyle/>
          <a:p>
            <a:pPr marL="169863" indent="-169863" algn="ctr">
              <a:buClr>
                <a:srgbClr val="CC3300"/>
              </a:buClr>
              <a:buSzPct val="125000"/>
              <a:buNone/>
            </a:pPr>
            <a:r>
              <a:rPr lang="en-US" sz="1600" dirty="0" smtClean="0">
                <a:solidFill>
                  <a:srgbClr val="663300"/>
                </a:solidFill>
                <a:latin typeface="Arial"/>
                <a:cs typeface="Arial"/>
              </a:rPr>
              <a:t>The </a:t>
            </a:r>
            <a:r>
              <a:rPr lang="en-US" sz="1600" dirty="0" smtClean="0">
                <a:solidFill>
                  <a:srgbClr val="663300"/>
                </a:solidFill>
                <a:latin typeface="Arial"/>
                <a:cs typeface="Arial"/>
              </a:rPr>
              <a:t>Demand Index (DI) is a measure of how well something should do based on the degree of match between the demographic make-up of the item’s consumer and the geography or trade area being analyzed. </a:t>
            </a:r>
            <a:endParaRPr lang="en-US" sz="1600" b="1" dirty="0" smtClean="0">
              <a:solidFill>
                <a:srgbClr val="663300"/>
              </a:solidFill>
              <a:latin typeface="Arial"/>
              <a:cs typeface="Arial"/>
            </a:endParaRPr>
          </a:p>
        </p:txBody>
      </p:sp>
      <p:sp>
        <p:nvSpPr>
          <p:cNvPr id="41989" name="Slide Number Placeholder 18"/>
          <p:cNvSpPr>
            <a:spLocks noGrp="1"/>
          </p:cNvSpPr>
          <p:nvPr>
            <p:ph type="sldNum" sz="quarter" idx="12"/>
          </p:nvPr>
        </p:nvSpPr>
        <p:spPr>
          <a:noFill/>
        </p:spPr>
        <p:txBody>
          <a:bodyPr/>
          <a:lstStyle/>
          <a:p>
            <a:fld id="{40B9C696-D205-42B0-8E80-96EA91909B4D}" type="slidenum">
              <a:rPr lang="en-US" smtClean="0">
                <a:latin typeface="Arial" pitchFamily="34" charset="0"/>
              </a:rPr>
              <a:pPr/>
              <a:t>24</a:t>
            </a:fld>
            <a:endParaRPr lang="en-US" smtClean="0">
              <a:latin typeface="Arial" pitchFamily="34" charset="0"/>
            </a:endParaRPr>
          </a:p>
        </p:txBody>
      </p:sp>
      <p:pic>
        <p:nvPicPr>
          <p:cNvPr id="19" name="Picture 6" descr="Regions Map"/>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57400" y="1524000"/>
            <a:ext cx="4762500" cy="2971800"/>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B624E4-3B89-4ABA-9B57-48401E6A5A64}" type="slidenum">
              <a:rPr lang="en-US" smtClean="0"/>
              <a:pPr>
                <a:defRPr/>
              </a:pPr>
              <a:t>25</a:t>
            </a:fld>
            <a:endParaRPr lang="en-US" dirty="0"/>
          </a:p>
        </p:txBody>
      </p:sp>
      <p:graphicFrame>
        <p:nvGraphicFramePr>
          <p:cNvPr id="5" name="Object 4"/>
          <p:cNvGraphicFramePr>
            <a:graphicFrameLocks noChangeAspect="1"/>
          </p:cNvGraphicFramePr>
          <p:nvPr/>
        </p:nvGraphicFramePr>
        <p:xfrm>
          <a:off x="1295400" y="1981200"/>
          <a:ext cx="6204857" cy="4343400"/>
        </p:xfrm>
        <a:graphic>
          <a:graphicData uri="http://schemas.openxmlformats.org/presentationml/2006/ole">
            <p:oleObj spid="_x0000_s110593" name="Worksheet" r:id="rId3" imgW="7264400" imgH="4800600" progId="Excel.Sheet.8">
              <p:embed/>
            </p:oleObj>
          </a:graphicData>
        </a:graphic>
      </p:graphicFrame>
      <p:sp>
        <p:nvSpPr>
          <p:cNvPr id="6" name="TextBox 5"/>
          <p:cNvSpPr txBox="1"/>
          <p:nvPr/>
        </p:nvSpPr>
        <p:spPr>
          <a:xfrm>
            <a:off x="0" y="6629400"/>
            <a:ext cx="5549865" cy="276999"/>
          </a:xfrm>
          <a:prstGeom prst="rect">
            <a:avLst/>
          </a:prstGeom>
          <a:noFill/>
        </p:spPr>
        <p:txBody>
          <a:bodyPr wrap="square" rtlCol="0">
            <a:spAutoFit/>
          </a:bodyPr>
          <a:lstStyle/>
          <a:p>
            <a:r>
              <a:rPr lang="en-US" sz="1200" b="1" i="1" dirty="0" smtClean="0"/>
              <a:t>Source: Spectra/Nielsen Aug 2011 *Detail Available by Store </a:t>
            </a:r>
            <a:endParaRPr lang="en-US" sz="1200" b="1" i="1"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9144000" cy="838200"/>
          </a:xfrm>
        </p:spPr>
        <p:txBody>
          <a:bodyPr>
            <a:normAutofit/>
          </a:bodyPr>
          <a:lstStyle/>
          <a:p>
            <a:r>
              <a:rPr lang="en-US" sz="3200" b="1" dirty="0" smtClean="0">
                <a:solidFill>
                  <a:srgbClr val="663300"/>
                </a:solidFill>
              </a:rPr>
              <a:t>Consumer Coffee Profile Preferences by Division</a:t>
            </a:r>
            <a:endParaRPr lang="en-US" sz="3200" b="1" dirty="0">
              <a:solidFill>
                <a:srgbClr val="663300"/>
              </a:solidFill>
            </a:endParaRPr>
          </a:p>
        </p:txBody>
      </p:sp>
      <p:sp>
        <p:nvSpPr>
          <p:cNvPr id="3" name="Content Placeholder 2"/>
          <p:cNvSpPr>
            <a:spLocks noGrp="1"/>
          </p:cNvSpPr>
          <p:nvPr>
            <p:ph idx="1"/>
          </p:nvPr>
        </p:nvSpPr>
        <p:spPr>
          <a:xfrm>
            <a:off x="533400" y="2514601"/>
            <a:ext cx="8610600" cy="3810000"/>
          </a:xfrm>
        </p:spPr>
        <p:txBody>
          <a:bodyPr/>
          <a:lstStyle/>
          <a:p>
            <a:r>
              <a:rPr lang="en-US" sz="1800" dirty="0" smtClean="0">
                <a:solidFill>
                  <a:srgbClr val="663300"/>
                </a:solidFill>
              </a:rPr>
              <a:t>Akron OH  - QSR, Origin</a:t>
            </a:r>
          </a:p>
          <a:p>
            <a:r>
              <a:rPr lang="en-US" sz="1800" dirty="0" smtClean="0">
                <a:solidFill>
                  <a:srgbClr val="663300"/>
                </a:solidFill>
              </a:rPr>
              <a:t>Charlotte, NC – Donut Shop, Colombian, Origin</a:t>
            </a:r>
          </a:p>
          <a:p>
            <a:r>
              <a:rPr lang="en-US" sz="1800" dirty="0" smtClean="0">
                <a:solidFill>
                  <a:srgbClr val="663300"/>
                </a:solidFill>
              </a:rPr>
              <a:t>Columbus IN – Regular, QSR, Origin</a:t>
            </a:r>
          </a:p>
          <a:p>
            <a:r>
              <a:rPr lang="en-US" sz="1800" dirty="0" smtClean="0">
                <a:solidFill>
                  <a:srgbClr val="663300"/>
                </a:solidFill>
              </a:rPr>
              <a:t>Corona, CA – Donut Shop, High Caffeine, Colombian, Origin</a:t>
            </a:r>
          </a:p>
          <a:p>
            <a:r>
              <a:rPr lang="en-US" sz="1800" dirty="0" smtClean="0">
                <a:solidFill>
                  <a:srgbClr val="663300"/>
                </a:solidFill>
              </a:rPr>
              <a:t>Irving, TX - 	 Donut Shop, High Caffeine, Colombian</a:t>
            </a:r>
          </a:p>
          <a:p>
            <a:r>
              <a:rPr lang="en-US" sz="1800" dirty="0" smtClean="0">
                <a:solidFill>
                  <a:srgbClr val="663300"/>
                </a:solidFill>
              </a:rPr>
              <a:t>Pensacola, FL – Donut Shop, Colombian</a:t>
            </a:r>
          </a:p>
          <a:p>
            <a:r>
              <a:rPr lang="en-US" sz="1800" dirty="0" smtClean="0">
                <a:solidFill>
                  <a:srgbClr val="663300"/>
                </a:solidFill>
              </a:rPr>
              <a:t>Tampa, FL – QSR, Origin</a:t>
            </a:r>
          </a:p>
          <a:p>
            <a:r>
              <a:rPr lang="en-US" sz="1800" dirty="0" smtClean="0">
                <a:solidFill>
                  <a:srgbClr val="663300"/>
                </a:solidFill>
              </a:rPr>
              <a:t>Tempe, AZ – Donut Shop, High Caffeine, Colombian</a:t>
            </a:r>
          </a:p>
          <a:p>
            <a:endParaRPr lang="en-US" sz="2000" dirty="0" smtClean="0">
              <a:solidFill>
                <a:srgbClr val="663300"/>
              </a:solidFill>
            </a:endParaRPr>
          </a:p>
          <a:p>
            <a:endParaRPr lang="en-US" sz="2000" dirty="0" smtClean="0"/>
          </a:p>
          <a:p>
            <a:pPr lvl="1"/>
            <a:endParaRPr lang="en-US" sz="2000" dirty="0"/>
          </a:p>
        </p:txBody>
      </p:sp>
      <p:sp>
        <p:nvSpPr>
          <p:cNvPr id="4" name="Slide Number Placeholder 3"/>
          <p:cNvSpPr>
            <a:spLocks noGrp="1"/>
          </p:cNvSpPr>
          <p:nvPr>
            <p:ph type="sldNum" sz="quarter" idx="12"/>
          </p:nvPr>
        </p:nvSpPr>
        <p:spPr/>
        <p:txBody>
          <a:bodyPr/>
          <a:lstStyle/>
          <a:p>
            <a:pPr>
              <a:defRPr/>
            </a:pPr>
            <a:fld id="{E7B624E4-3B89-4ABA-9B57-48401E6A5A64}" type="slidenum">
              <a:rPr lang="en-US" smtClean="0"/>
              <a:pPr>
                <a:defRPr/>
              </a:pPr>
              <a:t>26</a:t>
            </a:fld>
            <a:endParaRPr lang="en-US" dirty="0"/>
          </a:p>
        </p:txBody>
      </p:sp>
      <p:sp>
        <p:nvSpPr>
          <p:cNvPr id="5" name="TextBox 4"/>
          <p:cNvSpPr txBox="1"/>
          <p:nvPr/>
        </p:nvSpPr>
        <p:spPr>
          <a:xfrm>
            <a:off x="228600" y="5562600"/>
            <a:ext cx="7391400" cy="1169551"/>
          </a:xfrm>
          <a:prstGeom prst="rect">
            <a:avLst/>
          </a:prstGeom>
          <a:noFill/>
        </p:spPr>
        <p:txBody>
          <a:bodyPr wrap="square" rtlCol="0">
            <a:spAutoFit/>
          </a:bodyPr>
          <a:lstStyle/>
          <a:p>
            <a:r>
              <a:rPr lang="en-US" sz="1400" dirty="0" smtClean="0">
                <a:solidFill>
                  <a:srgbClr val="663300"/>
                </a:solidFill>
              </a:rPr>
              <a:t>The demand for QSR and Donut Shop Blend ranks highest above average in most Circle K stores.  The average consumer prefers these blend profiles and must be considered when selecting a House Blend that would appeal most to their customer base.  It is recommended that S&amp;D and Circle K choose a mainstream blend to </a:t>
            </a:r>
          </a:p>
          <a:p>
            <a:r>
              <a:rPr lang="en-US" sz="1400" dirty="0" smtClean="0">
                <a:solidFill>
                  <a:srgbClr val="663300"/>
                </a:solidFill>
              </a:rPr>
              <a:t>appeal to the consumer in these trade areas. </a:t>
            </a:r>
            <a:endParaRPr lang="en-US" sz="1400" dirty="0">
              <a:solidFill>
                <a:srgbClr val="663300"/>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
          <p:cNvSpPr>
            <a:spLocks noGrp="1" noChangeArrowheads="1"/>
          </p:cNvSpPr>
          <p:nvPr>
            <p:ph idx="1"/>
          </p:nvPr>
        </p:nvSpPr>
        <p:spPr/>
        <p:txBody>
          <a:bodyPr/>
          <a:lstStyle/>
          <a:p>
            <a:pPr algn="ctr">
              <a:spcBef>
                <a:spcPct val="50000"/>
              </a:spcBef>
              <a:buFontTx/>
              <a:buNone/>
              <a:defRPr/>
            </a:pPr>
            <a:r>
              <a:rPr lang="en-US" sz="4400" b="1" kern="1200" dirty="0" smtClean="0">
                <a:solidFill>
                  <a:srgbClr val="663300"/>
                </a:solidFill>
                <a:latin typeface="Arial" charset="0"/>
              </a:rPr>
              <a:t>Stock Assortment</a:t>
            </a:r>
          </a:p>
          <a:p>
            <a:pPr algn="ctr">
              <a:spcBef>
                <a:spcPct val="50000"/>
              </a:spcBef>
              <a:buFontTx/>
              <a:buNone/>
              <a:defRPr/>
            </a:pPr>
            <a:r>
              <a:rPr lang="en-US" sz="4400" b="1" kern="1200" dirty="0" smtClean="0">
                <a:solidFill>
                  <a:srgbClr val="663300"/>
                </a:solidFill>
                <a:latin typeface="Arial" charset="0"/>
              </a:rPr>
              <a:t>Building the Core</a:t>
            </a:r>
          </a:p>
        </p:txBody>
      </p:sp>
      <p:sp>
        <p:nvSpPr>
          <p:cNvPr id="43011" name="Slide Number Placeholder 3"/>
          <p:cNvSpPr>
            <a:spLocks noGrp="1"/>
          </p:cNvSpPr>
          <p:nvPr>
            <p:ph type="sldNum" sz="quarter" idx="12"/>
          </p:nvPr>
        </p:nvSpPr>
        <p:spPr>
          <a:noFill/>
        </p:spPr>
        <p:txBody>
          <a:bodyPr/>
          <a:lstStyle/>
          <a:p>
            <a:fld id="{F9177AA3-BE04-4860-9305-5F593E91C89A}" type="slidenum">
              <a:rPr lang="en-US" smtClean="0">
                <a:latin typeface="Arial" pitchFamily="34" charset="0"/>
              </a:rPr>
              <a:pPr/>
              <a:t>27</a:t>
            </a:fld>
            <a:endParaRPr lang="en-US" smtClean="0">
              <a:latin typeface="Arial"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gn="ctr"/>
            <a:r>
              <a:rPr lang="en-US" sz="3200" dirty="0" smtClean="0"/>
              <a:t>CORE OFFERING</a:t>
            </a:r>
          </a:p>
        </p:txBody>
      </p:sp>
      <p:sp>
        <p:nvSpPr>
          <p:cNvPr id="48131" name="Content Placeholder 2"/>
          <p:cNvSpPr>
            <a:spLocks noGrp="1"/>
          </p:cNvSpPr>
          <p:nvPr>
            <p:ph idx="1"/>
          </p:nvPr>
        </p:nvSpPr>
        <p:spPr/>
        <p:txBody>
          <a:bodyPr/>
          <a:lstStyle/>
          <a:p>
            <a:r>
              <a:rPr lang="en-US" sz="2400" dirty="0" smtClean="0">
                <a:solidFill>
                  <a:srgbClr val="663300"/>
                </a:solidFill>
              </a:rPr>
              <a:t>Circle</a:t>
            </a:r>
            <a:r>
              <a:rPr lang="en-US" sz="2400" dirty="0" smtClean="0"/>
              <a:t> K New Premium House Blend</a:t>
            </a:r>
          </a:p>
          <a:p>
            <a:r>
              <a:rPr lang="en-US" sz="2400" dirty="0" smtClean="0"/>
              <a:t>Circle K Premium Decaf</a:t>
            </a:r>
          </a:p>
          <a:p>
            <a:r>
              <a:rPr lang="en-US" sz="2400" dirty="0" smtClean="0"/>
              <a:t>Circle K 100% Colombian Dark Roast </a:t>
            </a:r>
          </a:p>
          <a:p>
            <a:r>
              <a:rPr lang="en-US" sz="2400" dirty="0" smtClean="0">
                <a:solidFill>
                  <a:srgbClr val="FF0000"/>
                </a:solidFill>
              </a:rPr>
              <a:t>Regional offering based on consumer preference and demographics Ex:  Origin Coffees in California, Texas, Ohio, Florida, Arizona</a:t>
            </a:r>
          </a:p>
          <a:p>
            <a:endParaRPr lang="en-US" sz="2400" dirty="0" smtClean="0">
              <a:solidFill>
                <a:srgbClr val="FF0000"/>
              </a:solidFill>
            </a:endParaRPr>
          </a:p>
          <a:p>
            <a:pPr>
              <a:buNone/>
            </a:pPr>
            <a:r>
              <a:rPr lang="en-US" sz="2400" dirty="0" smtClean="0">
                <a:solidFill>
                  <a:srgbClr val="FF0000"/>
                </a:solidFill>
              </a:rPr>
              <a:t>*Core offering developed on consumer preference and Demand Index </a:t>
            </a:r>
          </a:p>
          <a:p>
            <a:endParaRPr lang="en-US" dirty="0" smtClean="0"/>
          </a:p>
          <a:p>
            <a:endParaRPr lang="en-US" dirty="0" smtClean="0"/>
          </a:p>
        </p:txBody>
      </p:sp>
      <p:sp>
        <p:nvSpPr>
          <p:cNvPr id="48132" name="Slide Number Placeholder 3"/>
          <p:cNvSpPr>
            <a:spLocks noGrp="1"/>
          </p:cNvSpPr>
          <p:nvPr>
            <p:ph type="sldNum" sz="quarter" idx="12"/>
          </p:nvPr>
        </p:nvSpPr>
        <p:spPr>
          <a:noFill/>
        </p:spPr>
        <p:txBody>
          <a:bodyPr/>
          <a:lstStyle/>
          <a:p>
            <a:fld id="{9CEEC29E-19D5-4593-B517-9773FDB2BFEE}" type="slidenum">
              <a:rPr lang="en-US" smtClean="0">
                <a:latin typeface="Arial" pitchFamily="34" charset="0"/>
              </a:rPr>
              <a:pPr/>
              <a:t>28</a:t>
            </a:fld>
            <a:endParaRPr lang="en-US" smtClean="0">
              <a:latin typeface="Arial"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1524000"/>
            <a:ext cx="9144000" cy="1143000"/>
          </a:xfrm>
        </p:spPr>
        <p:txBody>
          <a:bodyPr/>
          <a:lstStyle/>
          <a:p>
            <a:pPr algn="ctr"/>
            <a:r>
              <a:rPr lang="en-US" sz="3200" dirty="0" smtClean="0"/>
              <a:t>Building The Core	</a:t>
            </a:r>
          </a:p>
        </p:txBody>
      </p:sp>
      <p:sp>
        <p:nvSpPr>
          <p:cNvPr id="44035" name="Content Placeholder 2"/>
          <p:cNvSpPr>
            <a:spLocks noGrp="1"/>
          </p:cNvSpPr>
          <p:nvPr>
            <p:ph idx="1"/>
          </p:nvPr>
        </p:nvSpPr>
        <p:spPr>
          <a:xfrm>
            <a:off x="457200" y="2667000"/>
            <a:ext cx="8001000" cy="3459163"/>
          </a:xfrm>
        </p:spPr>
        <p:txBody>
          <a:bodyPr/>
          <a:lstStyle/>
          <a:p>
            <a:r>
              <a:rPr lang="en-US" sz="2800" b="1" dirty="0" smtClean="0"/>
              <a:t>Objective</a:t>
            </a:r>
          </a:p>
          <a:p>
            <a:pPr lvl="1"/>
            <a:r>
              <a:rPr lang="en-US" sz="2400" dirty="0" smtClean="0"/>
              <a:t>Close the gap between top quartile performers and current Circle K performance</a:t>
            </a:r>
          </a:p>
          <a:p>
            <a:pPr lvl="1"/>
            <a:r>
              <a:rPr lang="en-US" sz="2400" dirty="0" smtClean="0"/>
              <a:t>Current Cups Per Day 50</a:t>
            </a:r>
          </a:p>
          <a:p>
            <a:pPr lvl="1"/>
            <a:r>
              <a:rPr lang="en-US" sz="2400" dirty="0" smtClean="0"/>
              <a:t>Initial goal at roll out 100 cups per day</a:t>
            </a:r>
          </a:p>
          <a:p>
            <a:pPr lvl="1"/>
            <a:endParaRPr lang="en-US" dirty="0" smtClean="0"/>
          </a:p>
          <a:p>
            <a:pPr lvl="2"/>
            <a:r>
              <a:rPr lang="en-US" sz="2000" dirty="0" smtClean="0">
                <a:solidFill>
                  <a:srgbClr val="FF0000"/>
                </a:solidFill>
              </a:rPr>
              <a:t>Set Long Term Goal to reach top NACS Quartile</a:t>
            </a:r>
          </a:p>
          <a:p>
            <a:pPr lvl="3"/>
            <a:r>
              <a:rPr lang="en-US" sz="2000" dirty="0" smtClean="0">
                <a:solidFill>
                  <a:srgbClr val="FF0000"/>
                </a:solidFill>
              </a:rPr>
              <a:t> 236 Cups per day </a:t>
            </a:r>
          </a:p>
          <a:p>
            <a:pPr lvl="1"/>
            <a:endParaRPr lang="en-US" dirty="0" smtClean="0"/>
          </a:p>
          <a:p>
            <a:pPr lvl="1">
              <a:buFontTx/>
              <a:buNone/>
            </a:pPr>
            <a:endParaRPr lang="en-US" dirty="0" smtClean="0"/>
          </a:p>
        </p:txBody>
      </p:sp>
      <p:sp>
        <p:nvSpPr>
          <p:cNvPr id="44036" name="Slide Number Placeholder 3"/>
          <p:cNvSpPr>
            <a:spLocks noGrp="1"/>
          </p:cNvSpPr>
          <p:nvPr>
            <p:ph type="sldNum" sz="quarter" idx="12"/>
          </p:nvPr>
        </p:nvSpPr>
        <p:spPr>
          <a:noFill/>
        </p:spPr>
        <p:txBody>
          <a:bodyPr/>
          <a:lstStyle/>
          <a:p>
            <a:fld id="{6DAD4031-C100-4E49-8465-60209E964735}" type="slidenum">
              <a:rPr lang="en-US" smtClean="0">
                <a:latin typeface="Arial" pitchFamily="34" charset="0"/>
              </a:rPr>
              <a:pPr/>
              <a:t>29</a:t>
            </a:fld>
            <a:endParaRPr lang="en-US" smtClean="0">
              <a:latin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457200" y="1524000"/>
            <a:ext cx="8229600" cy="838200"/>
          </a:xfrm>
        </p:spPr>
        <p:txBody>
          <a:bodyPr/>
          <a:lstStyle/>
          <a:p>
            <a:pPr algn="ctr" eaLnBrk="1" hangingPunct="1"/>
            <a:r>
              <a:rPr lang="en-US" sz="3200" dirty="0" smtClean="0"/>
              <a:t>Commitment to Quality</a:t>
            </a:r>
          </a:p>
        </p:txBody>
      </p:sp>
      <p:sp>
        <p:nvSpPr>
          <p:cNvPr id="1028" name="Rectangle 3"/>
          <p:cNvSpPr>
            <a:spLocks noGrp="1" noChangeArrowheads="1"/>
          </p:cNvSpPr>
          <p:nvPr>
            <p:ph type="body" sz="half" idx="4294967295"/>
          </p:nvPr>
        </p:nvSpPr>
        <p:spPr>
          <a:xfrm>
            <a:off x="4724400" y="2514600"/>
            <a:ext cx="4114800" cy="3611563"/>
          </a:xfrm>
        </p:spPr>
        <p:txBody>
          <a:bodyPr/>
          <a:lstStyle/>
          <a:p>
            <a:pPr eaLnBrk="1" hangingPunct="1">
              <a:spcBef>
                <a:spcPts val="500"/>
              </a:spcBef>
              <a:spcAft>
                <a:spcPts val="500"/>
              </a:spcAft>
              <a:buClr>
                <a:srgbClr val="5B4313"/>
              </a:buClr>
            </a:pPr>
            <a:r>
              <a:rPr lang="en-US" sz="1600" dirty="0" smtClean="0"/>
              <a:t>As the first ISO 9001:2000 Certified coffee roaster in the US, S&amp;D meets the highest quality standards </a:t>
            </a:r>
          </a:p>
          <a:p>
            <a:pPr eaLnBrk="1" hangingPunct="1">
              <a:spcBef>
                <a:spcPts val="500"/>
              </a:spcBef>
              <a:spcAft>
                <a:spcPts val="500"/>
              </a:spcAft>
              <a:buClr>
                <a:srgbClr val="5B4313"/>
              </a:buClr>
            </a:pPr>
            <a:r>
              <a:rPr lang="en-US" sz="1600" dirty="0" smtClean="0"/>
              <a:t>Consistency of product means your customers will get the same quality cup of coffee every time</a:t>
            </a:r>
          </a:p>
          <a:p>
            <a:pPr eaLnBrk="1" hangingPunct="1">
              <a:spcBef>
                <a:spcPts val="500"/>
              </a:spcBef>
              <a:spcAft>
                <a:spcPts val="500"/>
              </a:spcAft>
              <a:buClr>
                <a:srgbClr val="5B4313"/>
              </a:buClr>
            </a:pPr>
            <a:r>
              <a:rPr lang="en-US" sz="1600" dirty="0" smtClean="0"/>
              <a:t>Certified Kosher by the Orthodox Union</a:t>
            </a:r>
          </a:p>
          <a:p>
            <a:pPr eaLnBrk="1" hangingPunct="1">
              <a:spcBef>
                <a:spcPts val="500"/>
              </a:spcBef>
              <a:spcAft>
                <a:spcPts val="500"/>
              </a:spcAft>
              <a:buClr>
                <a:srgbClr val="5B4313"/>
              </a:buClr>
            </a:pPr>
            <a:r>
              <a:rPr lang="en-US" sz="1600" dirty="0" smtClean="0"/>
              <a:t>Organic Certification through Quality Assurance International (QAI</a:t>
            </a:r>
            <a:r>
              <a:rPr lang="en-US" sz="1600" dirty="0" smtClean="0">
                <a:solidFill>
                  <a:srgbClr val="996633"/>
                </a:solidFill>
              </a:rPr>
              <a:t>)</a:t>
            </a:r>
          </a:p>
          <a:p>
            <a:pPr eaLnBrk="1" hangingPunct="1">
              <a:spcBef>
                <a:spcPts val="500"/>
              </a:spcBef>
              <a:spcAft>
                <a:spcPts val="500"/>
              </a:spcAft>
              <a:buClr>
                <a:srgbClr val="5B4313"/>
              </a:buClr>
            </a:pPr>
            <a:r>
              <a:rPr lang="en-US" sz="1600" dirty="0" smtClean="0"/>
              <a:t>In addition to above quality control checks we will also fund 3rd party coffee physical coffee cupping and testing</a:t>
            </a:r>
          </a:p>
        </p:txBody>
      </p:sp>
      <p:graphicFrame>
        <p:nvGraphicFramePr>
          <p:cNvPr id="1026" name="Object 5"/>
          <p:cNvGraphicFramePr>
            <a:graphicFrameLocks noChangeAspect="1"/>
          </p:cNvGraphicFramePr>
          <p:nvPr>
            <p:ph sz="half" idx="4294967295"/>
          </p:nvPr>
        </p:nvGraphicFramePr>
        <p:xfrm>
          <a:off x="533400" y="2819400"/>
          <a:ext cx="4038600" cy="2692400"/>
        </p:xfrm>
        <a:graphic>
          <a:graphicData uri="http://schemas.openxmlformats.org/presentationml/2006/ole">
            <p:oleObj spid="_x0000_s1026" name="Photo Editor Photo" r:id="rId4" imgW="8573697" imgH="5714286" progId="">
              <p:embed/>
            </p:oleObj>
          </a:graphicData>
        </a:graphic>
      </p:graphicFrame>
      <p:sp>
        <p:nvSpPr>
          <p:cNvPr id="1029" name="Slide Number Placeholder 5"/>
          <p:cNvSpPr>
            <a:spLocks noGrp="1"/>
          </p:cNvSpPr>
          <p:nvPr>
            <p:ph type="sldNum" sz="quarter" idx="12"/>
          </p:nvPr>
        </p:nvSpPr>
        <p:spPr>
          <a:noFill/>
        </p:spPr>
        <p:txBody>
          <a:bodyPr/>
          <a:lstStyle/>
          <a:p>
            <a:fld id="{32342D4A-47E6-4D11-AC57-3B8FA4EE9F24}" type="slidenum">
              <a:rPr lang="en-US" smtClean="0">
                <a:latin typeface="Arial" pitchFamily="34" charset="0"/>
              </a:rPr>
              <a:pPr/>
              <a:t>3</a:t>
            </a:fld>
            <a:endParaRPr lang="en-US" smtClean="0">
              <a:latin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457200" y="1447800"/>
            <a:ext cx="8229600" cy="762000"/>
          </a:xfrm>
        </p:spPr>
        <p:txBody>
          <a:bodyPr/>
          <a:lstStyle/>
          <a:p>
            <a:pPr algn="ctr">
              <a:defRPr/>
            </a:pPr>
            <a:r>
              <a:rPr lang="en-US" sz="3200" kern="1200" dirty="0" smtClean="0">
                <a:solidFill>
                  <a:srgbClr val="663300"/>
                </a:solidFill>
                <a:latin typeface="+mn-lt"/>
                <a:ea typeface="+mn-ea"/>
                <a:cs typeface="+mn-cs"/>
              </a:rPr>
              <a:t>Blend Descriptions</a:t>
            </a:r>
          </a:p>
        </p:txBody>
      </p:sp>
      <p:sp>
        <p:nvSpPr>
          <p:cNvPr id="4" name="Content Placeholder 3"/>
          <p:cNvSpPr>
            <a:spLocks noGrp="1"/>
          </p:cNvSpPr>
          <p:nvPr>
            <p:ph idx="1"/>
          </p:nvPr>
        </p:nvSpPr>
        <p:spPr>
          <a:xfrm>
            <a:off x="533400" y="2133600"/>
            <a:ext cx="8229600" cy="5334000"/>
          </a:xfrm>
        </p:spPr>
        <p:txBody>
          <a:bodyPr/>
          <a:lstStyle/>
          <a:p>
            <a:pPr>
              <a:buNone/>
              <a:defRPr/>
            </a:pPr>
            <a:r>
              <a:rPr lang="en-US" sz="1400" b="1" u="sng" dirty="0" smtClean="0">
                <a:solidFill>
                  <a:srgbClr val="663300"/>
                </a:solidFill>
              </a:rPr>
              <a:t>CK New Premium Blend</a:t>
            </a:r>
          </a:p>
          <a:p>
            <a:pPr>
              <a:buFontTx/>
              <a:buNone/>
              <a:defRPr/>
            </a:pPr>
            <a:r>
              <a:rPr lang="en-US" sz="1400" dirty="0" smtClean="0"/>
              <a:t> 	Blend of 100% Arabica coffees from Central and South American Origins, consisting of the following:</a:t>
            </a:r>
          </a:p>
          <a:p>
            <a:pPr>
              <a:buNone/>
            </a:pPr>
            <a:r>
              <a:rPr lang="en-US" sz="1400" dirty="0" smtClean="0"/>
              <a:t>                                                                                 </a:t>
            </a:r>
            <a:r>
              <a:rPr lang="en-US" sz="1400" u="sng" dirty="0" smtClean="0"/>
              <a:t>Target                        Range</a:t>
            </a:r>
            <a:endParaRPr lang="en-US" sz="1400" dirty="0" smtClean="0"/>
          </a:p>
          <a:p>
            <a:pPr>
              <a:buNone/>
            </a:pPr>
            <a:r>
              <a:rPr lang="en-US" sz="1400" dirty="0" smtClean="0"/>
              <a:t>	Brazil Santos 2/3                                               35%                       30% - 40%</a:t>
            </a:r>
          </a:p>
          <a:p>
            <a:pPr>
              <a:buNone/>
            </a:pPr>
            <a:r>
              <a:rPr lang="en-US" sz="1400" dirty="0" smtClean="0"/>
              <a:t>	Colombian Excelso EP or better                       30%                       25% - 35%</a:t>
            </a:r>
          </a:p>
          <a:p>
            <a:pPr>
              <a:buNone/>
            </a:pPr>
            <a:r>
              <a:rPr lang="en-US" sz="1400" dirty="0" smtClean="0"/>
              <a:t>	Guatemalan SHB EP or better                          25%                       20% - 30%</a:t>
            </a:r>
          </a:p>
          <a:p>
            <a:pPr>
              <a:buNone/>
            </a:pPr>
            <a:r>
              <a:rPr lang="en-US" sz="1400" dirty="0" smtClean="0"/>
              <a:t>	Costa Rican SHB EP or better                          10%                         5% - 15%</a:t>
            </a:r>
          </a:p>
          <a:p>
            <a:pPr>
              <a:buNone/>
            </a:pPr>
            <a:r>
              <a:rPr lang="en-US" sz="1400" dirty="0" smtClean="0"/>
              <a:t> </a:t>
            </a:r>
          </a:p>
          <a:p>
            <a:pPr>
              <a:buNone/>
            </a:pPr>
            <a:r>
              <a:rPr lang="en-US" sz="1400" dirty="0" smtClean="0"/>
              <a:t>	In the event of unforeseen impacts to particular crops from origin, the following contingency alternative sources may be used: Nicaragua, El Salvador, and Honduras.</a:t>
            </a:r>
          </a:p>
          <a:p>
            <a:pPr>
              <a:buNone/>
            </a:pPr>
            <a:r>
              <a:rPr lang="en-US" sz="1400" dirty="0" smtClean="0"/>
              <a:t> </a:t>
            </a:r>
          </a:p>
          <a:p>
            <a:pPr>
              <a:buNone/>
            </a:pPr>
            <a:r>
              <a:rPr lang="en-US" sz="1400" dirty="0" smtClean="0"/>
              <a:t>	Blend Profile:   Rich tasting and full bodied, this blend offers a fine balance of caramelized sweetness, mild citric acidity and a pleasant lingering chocolaty cocoa finish.  This blend also offers mass appeal, coast to coast and will be enjoyed by coffee consumers preferring both light roast and dark roast offerings.</a:t>
            </a:r>
          </a:p>
        </p:txBody>
      </p:sp>
      <p:sp>
        <p:nvSpPr>
          <p:cNvPr id="47108" name="Slide Number Placeholder 5"/>
          <p:cNvSpPr>
            <a:spLocks noGrp="1"/>
          </p:cNvSpPr>
          <p:nvPr>
            <p:ph type="sldNum" sz="quarter" idx="12"/>
          </p:nvPr>
        </p:nvSpPr>
        <p:spPr>
          <a:noFill/>
        </p:spPr>
        <p:txBody>
          <a:bodyPr/>
          <a:lstStyle/>
          <a:p>
            <a:fld id="{4847D605-2610-4FE6-8DB1-34A208DF59F3}" type="slidenum">
              <a:rPr lang="en-US" smtClean="0">
                <a:latin typeface="Arial" pitchFamily="34" charset="0"/>
              </a:rPr>
              <a:pPr/>
              <a:t>30</a:t>
            </a:fld>
            <a:endParaRPr lang="en-US" smtClean="0">
              <a:latin typeface="Arial"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0"/>
            <a:ext cx="8763000" cy="1143000"/>
          </a:xfrm>
        </p:spPr>
        <p:txBody>
          <a:bodyPr/>
          <a:lstStyle/>
          <a:p>
            <a:pPr algn="ctr"/>
            <a:r>
              <a:rPr lang="en-US" sz="3200" kern="1200" dirty="0" smtClean="0">
                <a:solidFill>
                  <a:srgbClr val="663300"/>
                </a:solidFill>
              </a:rPr>
              <a:t>Blend Descriptions </a:t>
            </a:r>
            <a:r>
              <a:rPr lang="en-US" sz="1800" kern="1200" dirty="0" smtClean="0">
                <a:solidFill>
                  <a:srgbClr val="663300"/>
                </a:solidFill>
              </a:rPr>
              <a:t>(Continued)</a:t>
            </a:r>
            <a:endParaRPr lang="en-US" sz="3200" dirty="0"/>
          </a:p>
        </p:txBody>
      </p:sp>
      <p:sp>
        <p:nvSpPr>
          <p:cNvPr id="3" name="Content Placeholder 2"/>
          <p:cNvSpPr>
            <a:spLocks noGrp="1"/>
          </p:cNvSpPr>
          <p:nvPr>
            <p:ph idx="1"/>
          </p:nvPr>
        </p:nvSpPr>
        <p:spPr>
          <a:xfrm>
            <a:off x="457200" y="2667000"/>
            <a:ext cx="8229600" cy="3581400"/>
          </a:xfrm>
        </p:spPr>
        <p:txBody>
          <a:bodyPr/>
          <a:lstStyle/>
          <a:p>
            <a:pPr>
              <a:buNone/>
            </a:pPr>
            <a:r>
              <a:rPr lang="en-US" sz="1400" b="1" u="sng" dirty="0" smtClean="0">
                <a:solidFill>
                  <a:srgbClr val="663300"/>
                </a:solidFill>
              </a:rPr>
              <a:t>CK 100% Colombian Dark Roast</a:t>
            </a:r>
            <a:r>
              <a:rPr lang="en-US" sz="1400" dirty="0" smtClean="0">
                <a:solidFill>
                  <a:srgbClr val="663300"/>
                </a:solidFill>
              </a:rPr>
              <a:t>	</a:t>
            </a:r>
            <a:r>
              <a:rPr lang="en-US" sz="1400" dirty="0" smtClean="0"/>
              <a:t>                                                     </a:t>
            </a:r>
          </a:p>
          <a:p>
            <a:pPr>
              <a:buNone/>
            </a:pPr>
            <a:r>
              <a:rPr lang="en-US" sz="1400" dirty="0" smtClean="0"/>
              <a:t>			                                 		</a:t>
            </a:r>
            <a:r>
              <a:rPr lang="en-US" sz="1400" u="sng" dirty="0" smtClean="0"/>
              <a:t>Target                      Range</a:t>
            </a:r>
            <a:endParaRPr lang="en-US" sz="1400" dirty="0" smtClean="0"/>
          </a:p>
          <a:p>
            <a:pPr>
              <a:buNone/>
            </a:pPr>
            <a:r>
              <a:rPr lang="en-US" sz="1400" dirty="0" smtClean="0"/>
              <a:t>	Colombian Excelso EP or better                    	100%                        100%</a:t>
            </a:r>
          </a:p>
          <a:p>
            <a:pPr>
              <a:buNone/>
            </a:pPr>
            <a:r>
              <a:rPr lang="en-US" sz="1400" dirty="0" smtClean="0"/>
              <a:t> </a:t>
            </a:r>
          </a:p>
          <a:p>
            <a:pPr>
              <a:buNone/>
            </a:pPr>
            <a:r>
              <a:rPr lang="en-US" sz="1400" dirty="0" smtClean="0"/>
              <a:t>	Excelso beans create a taste and aroma of unsurpassed quality and consistency.  100% Colombian Dark Roast has a rich sweet aroma, smooth flavor, and full body with mild acidity.</a:t>
            </a:r>
          </a:p>
          <a:p>
            <a:pPr>
              <a:buNone/>
            </a:pPr>
            <a:r>
              <a:rPr lang="en-US" sz="1400" dirty="0" smtClean="0"/>
              <a:t> </a:t>
            </a:r>
            <a:endParaRPr lang="en-US" sz="1400" dirty="0" smtClean="0">
              <a:solidFill>
                <a:srgbClr val="663300"/>
              </a:solidFill>
            </a:endParaRPr>
          </a:p>
          <a:p>
            <a:pPr>
              <a:buNone/>
              <a:defRPr/>
            </a:pPr>
            <a:r>
              <a:rPr lang="en-US" sz="1400" b="1" u="sng" dirty="0" smtClean="0">
                <a:solidFill>
                  <a:srgbClr val="663300"/>
                </a:solidFill>
              </a:rPr>
              <a:t>CK Premium Decaf</a:t>
            </a:r>
          </a:p>
          <a:p>
            <a:pPr>
              <a:buNone/>
            </a:pPr>
            <a:r>
              <a:rPr lang="en-US" sz="1400" dirty="0" smtClean="0"/>
              <a:t>                                                                                           </a:t>
            </a:r>
            <a:r>
              <a:rPr lang="en-US" sz="1400" u="sng" dirty="0" smtClean="0"/>
              <a:t>Target                        Range</a:t>
            </a:r>
            <a:endParaRPr lang="en-US" sz="1400" dirty="0" smtClean="0"/>
          </a:p>
          <a:p>
            <a:pPr>
              <a:buNone/>
            </a:pPr>
            <a:r>
              <a:rPr lang="en-US" sz="1400" dirty="0" smtClean="0"/>
              <a:t>	Central American Arabica Decaf Coffees                    65%                        60% - 70%</a:t>
            </a:r>
          </a:p>
          <a:p>
            <a:pPr>
              <a:buNone/>
            </a:pPr>
            <a:r>
              <a:rPr lang="en-US" sz="1400" dirty="0" smtClean="0"/>
              <a:t>	South American Arabica Decaf Coffees                      35%                        30% - 40%</a:t>
            </a:r>
          </a:p>
          <a:p>
            <a:pPr>
              <a:buNone/>
            </a:pPr>
            <a:r>
              <a:rPr lang="en-US" sz="1400" dirty="0" smtClean="0"/>
              <a:t> </a:t>
            </a:r>
          </a:p>
          <a:p>
            <a:pPr>
              <a:buNone/>
            </a:pPr>
            <a:r>
              <a:rPr lang="en-US" sz="1400" dirty="0" smtClean="0"/>
              <a:t>	Colombian Gourmet Decaf – A Decaf coffee that is a superior blend of Colombian and other mild coffees, which have been formulated to deliver a rich, full-bodied flavor in a decaffeinated coffee.</a:t>
            </a:r>
          </a:p>
          <a:p>
            <a:pPr>
              <a:buFontTx/>
              <a:buNone/>
              <a:defRPr/>
            </a:pPr>
            <a:endParaRPr lang="en-US" sz="1400" dirty="0" smtClean="0"/>
          </a:p>
          <a:p>
            <a:pPr marL="0">
              <a:buFontTx/>
              <a:buNone/>
              <a:defRPr/>
            </a:pPr>
            <a:endParaRPr lang="en-US" sz="1400" dirty="0" smtClean="0"/>
          </a:p>
          <a:p>
            <a:endParaRPr lang="en-US" dirty="0"/>
          </a:p>
        </p:txBody>
      </p:sp>
      <p:sp>
        <p:nvSpPr>
          <p:cNvPr id="4" name="Slide Number Placeholder 3"/>
          <p:cNvSpPr>
            <a:spLocks noGrp="1"/>
          </p:cNvSpPr>
          <p:nvPr>
            <p:ph type="sldNum" sz="quarter" idx="12"/>
          </p:nvPr>
        </p:nvSpPr>
        <p:spPr/>
        <p:txBody>
          <a:bodyPr/>
          <a:lstStyle/>
          <a:p>
            <a:pPr>
              <a:defRPr/>
            </a:pPr>
            <a:fld id="{E7B624E4-3B89-4ABA-9B57-48401E6A5A64}" type="slidenum">
              <a:rPr lang="en-US" smtClean="0"/>
              <a:pPr>
                <a:defRPr/>
              </a:pPr>
              <a:t>31</a:t>
            </a:fld>
            <a:endParaRPr lang="en-US"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229600" cy="1143000"/>
          </a:xfrm>
        </p:spPr>
        <p:txBody>
          <a:bodyPr/>
          <a:lstStyle/>
          <a:p>
            <a:pPr algn="ctr"/>
            <a:r>
              <a:rPr lang="en-US" sz="3200" dirty="0" smtClean="0"/>
              <a:t>Excellence in Execution</a:t>
            </a:r>
            <a:endParaRPr lang="en-US" sz="3200" dirty="0"/>
          </a:p>
        </p:txBody>
      </p:sp>
      <p:sp>
        <p:nvSpPr>
          <p:cNvPr id="3" name="Content Placeholder 2"/>
          <p:cNvSpPr>
            <a:spLocks noGrp="1"/>
          </p:cNvSpPr>
          <p:nvPr>
            <p:ph idx="1"/>
          </p:nvPr>
        </p:nvSpPr>
        <p:spPr>
          <a:xfrm>
            <a:off x="1447800" y="2667000"/>
            <a:ext cx="6400800" cy="3459163"/>
          </a:xfrm>
        </p:spPr>
        <p:txBody>
          <a:bodyPr/>
          <a:lstStyle/>
          <a:p>
            <a:pPr>
              <a:buNone/>
            </a:pPr>
            <a:r>
              <a:rPr lang="en-US" sz="2400" b="1" dirty="0" smtClean="0"/>
              <a:t>Action Items</a:t>
            </a:r>
          </a:p>
          <a:p>
            <a:r>
              <a:rPr lang="en-US" sz="2400" dirty="0" smtClean="0"/>
              <a:t>Introduce Support Team</a:t>
            </a:r>
          </a:p>
          <a:p>
            <a:r>
              <a:rPr lang="en-US" sz="2400" dirty="0" smtClean="0"/>
              <a:t>Define Support Roles</a:t>
            </a:r>
          </a:p>
          <a:p>
            <a:r>
              <a:rPr lang="en-US" sz="2400" dirty="0" smtClean="0"/>
              <a:t>Define Execution Process	</a:t>
            </a:r>
          </a:p>
          <a:p>
            <a:pPr lvl="1"/>
            <a:r>
              <a:rPr lang="en-US" sz="2400" dirty="0" smtClean="0"/>
              <a:t>Phoenix Success Story</a:t>
            </a:r>
          </a:p>
          <a:p>
            <a:pPr lvl="1"/>
            <a:r>
              <a:rPr lang="en-US" sz="2400" dirty="0" smtClean="0"/>
              <a:t>Multi-Faceted Training Programs</a:t>
            </a:r>
          </a:p>
          <a:p>
            <a:endParaRPr lang="en-US" sz="2400" dirty="0"/>
          </a:p>
        </p:txBody>
      </p:sp>
      <p:sp>
        <p:nvSpPr>
          <p:cNvPr id="4" name="Slide Number Placeholder 3"/>
          <p:cNvSpPr>
            <a:spLocks noGrp="1"/>
          </p:cNvSpPr>
          <p:nvPr>
            <p:ph type="sldNum" sz="quarter" idx="12"/>
          </p:nvPr>
        </p:nvSpPr>
        <p:spPr/>
        <p:txBody>
          <a:bodyPr/>
          <a:lstStyle/>
          <a:p>
            <a:pPr>
              <a:defRPr/>
            </a:pPr>
            <a:fld id="{E7B624E4-3B89-4ABA-9B57-48401E6A5A64}" type="slidenum">
              <a:rPr lang="en-US" smtClean="0"/>
              <a:pPr>
                <a:defRPr/>
              </a:pPr>
              <a:t>32</a:t>
            </a:fld>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 name="Diagram 7"/>
          <p:cNvGraphicFramePr/>
          <p:nvPr/>
        </p:nvGraphicFramePr>
        <p:xfrm>
          <a:off x="228600" y="609600"/>
          <a:ext cx="8686800" cy="622554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30723" name="TextBox 8"/>
          <p:cNvSpPr txBox="1">
            <a:spLocks noChangeArrowheads="1"/>
          </p:cNvSpPr>
          <p:nvPr/>
        </p:nvSpPr>
        <p:spPr bwMode="auto">
          <a:xfrm>
            <a:off x="3429000" y="2819400"/>
            <a:ext cx="2514600" cy="1384995"/>
          </a:xfrm>
          <a:prstGeom prst="rect">
            <a:avLst/>
          </a:prstGeom>
          <a:noFill/>
          <a:ln w="9525">
            <a:noFill/>
            <a:miter lim="800000"/>
            <a:headEnd/>
            <a:tailEnd/>
          </a:ln>
        </p:spPr>
        <p:txBody>
          <a:bodyPr wrap="square">
            <a:spAutoFit/>
          </a:bodyPr>
          <a:lstStyle/>
          <a:p>
            <a:pPr algn="ctr"/>
            <a:r>
              <a:rPr lang="en-US" sz="2800" b="1" dirty="0" smtClean="0">
                <a:solidFill>
                  <a:srgbClr val="663300"/>
                </a:solidFill>
              </a:rPr>
              <a:t>Circle K</a:t>
            </a:r>
            <a:endParaRPr lang="en-US" sz="2800" b="1" dirty="0">
              <a:solidFill>
                <a:srgbClr val="663300"/>
              </a:solidFill>
            </a:endParaRPr>
          </a:p>
          <a:p>
            <a:pPr algn="ctr"/>
            <a:r>
              <a:rPr lang="en-US" sz="2800" b="1" dirty="0">
                <a:solidFill>
                  <a:srgbClr val="663300"/>
                </a:solidFill>
              </a:rPr>
              <a:t>Support </a:t>
            </a:r>
          </a:p>
          <a:p>
            <a:pPr algn="ctr"/>
            <a:r>
              <a:rPr lang="en-US" sz="2800" b="1" dirty="0">
                <a:solidFill>
                  <a:srgbClr val="663300"/>
                </a:solidFill>
              </a:rPr>
              <a:t>Team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a:xfrm>
            <a:off x="76200" y="1371600"/>
            <a:ext cx="9144000" cy="914400"/>
          </a:xfrm>
        </p:spPr>
        <p:txBody>
          <a:bodyPr/>
          <a:lstStyle/>
          <a:p>
            <a:pPr algn="ctr"/>
            <a:r>
              <a:rPr lang="en-US" sz="3200" b="1" dirty="0" smtClean="0"/>
              <a:t>Excellence in Execution - Corporate Team</a:t>
            </a:r>
          </a:p>
        </p:txBody>
      </p:sp>
      <p:sp>
        <p:nvSpPr>
          <p:cNvPr id="31747" name="Content Placeholder 2"/>
          <p:cNvSpPr>
            <a:spLocks noGrp="1"/>
          </p:cNvSpPr>
          <p:nvPr>
            <p:ph idx="1"/>
          </p:nvPr>
        </p:nvSpPr>
        <p:spPr>
          <a:xfrm>
            <a:off x="457200" y="2133600"/>
            <a:ext cx="8229600" cy="4572000"/>
          </a:xfrm>
        </p:spPr>
        <p:txBody>
          <a:bodyPr/>
          <a:lstStyle/>
          <a:p>
            <a:pPr>
              <a:lnSpc>
                <a:spcPct val="80000"/>
              </a:lnSpc>
              <a:buNone/>
            </a:pPr>
            <a:r>
              <a:rPr lang="en-US" sz="1400" b="1" u="sng" dirty="0" smtClean="0"/>
              <a:t>Dale Lozier, VP of Sales Convenience Stores</a:t>
            </a:r>
          </a:p>
          <a:p>
            <a:pPr>
              <a:lnSpc>
                <a:spcPct val="80000"/>
              </a:lnSpc>
            </a:pPr>
            <a:r>
              <a:rPr lang="en-US" sz="1400" dirty="0" smtClean="0">
                <a:solidFill>
                  <a:srgbClr val="996633"/>
                </a:solidFill>
              </a:rPr>
              <a:t>Monitor green coffee buy opportunities on a regular basis</a:t>
            </a:r>
          </a:p>
          <a:p>
            <a:pPr>
              <a:lnSpc>
                <a:spcPct val="80000"/>
              </a:lnSpc>
            </a:pPr>
            <a:r>
              <a:rPr lang="en-US" sz="1400" dirty="0" smtClean="0">
                <a:solidFill>
                  <a:srgbClr val="996633"/>
                </a:solidFill>
              </a:rPr>
              <a:t>Cupping of Circle K Coffees monthly</a:t>
            </a:r>
          </a:p>
          <a:p>
            <a:pPr>
              <a:lnSpc>
                <a:spcPct val="80000"/>
              </a:lnSpc>
            </a:pPr>
            <a:r>
              <a:rPr lang="en-US" sz="1400" dirty="0" smtClean="0">
                <a:solidFill>
                  <a:srgbClr val="996633"/>
                </a:solidFill>
              </a:rPr>
              <a:t>Pre-production consultation </a:t>
            </a:r>
          </a:p>
          <a:p>
            <a:pPr>
              <a:lnSpc>
                <a:spcPct val="80000"/>
              </a:lnSpc>
            </a:pPr>
            <a:r>
              <a:rPr lang="en-US" sz="1400" dirty="0" smtClean="0">
                <a:solidFill>
                  <a:srgbClr val="996633"/>
                </a:solidFill>
              </a:rPr>
              <a:t>Sales Team Leader</a:t>
            </a:r>
          </a:p>
          <a:p>
            <a:pPr>
              <a:buFontTx/>
              <a:buNone/>
            </a:pPr>
            <a:r>
              <a:rPr lang="en-US" sz="1400" b="1" u="sng" dirty="0" smtClean="0"/>
              <a:t>Jennie Jones, VP of Marketing Convenience Store Sales Division</a:t>
            </a:r>
          </a:p>
          <a:p>
            <a:pPr>
              <a:lnSpc>
                <a:spcPct val="80000"/>
              </a:lnSpc>
            </a:pPr>
            <a:r>
              <a:rPr lang="en-US" sz="1400" dirty="0" smtClean="0">
                <a:solidFill>
                  <a:srgbClr val="996633"/>
                </a:solidFill>
              </a:rPr>
              <a:t>Evaluation of marketing opportunities quarterly</a:t>
            </a:r>
          </a:p>
          <a:p>
            <a:pPr>
              <a:lnSpc>
                <a:spcPct val="80000"/>
              </a:lnSpc>
            </a:pPr>
            <a:r>
              <a:rPr lang="en-US" sz="1400" dirty="0" smtClean="0">
                <a:solidFill>
                  <a:srgbClr val="996633"/>
                </a:solidFill>
              </a:rPr>
              <a:t>Help develop new product opportunities</a:t>
            </a:r>
          </a:p>
          <a:p>
            <a:pPr>
              <a:lnSpc>
                <a:spcPct val="80000"/>
              </a:lnSpc>
            </a:pPr>
            <a:r>
              <a:rPr lang="en-US" sz="1400" dirty="0" smtClean="0">
                <a:solidFill>
                  <a:srgbClr val="996633"/>
                </a:solidFill>
              </a:rPr>
              <a:t>Establish Category Management Objectives</a:t>
            </a:r>
          </a:p>
          <a:p>
            <a:pPr>
              <a:lnSpc>
                <a:spcPct val="80000"/>
              </a:lnSpc>
            </a:pPr>
            <a:r>
              <a:rPr lang="en-US" sz="1400" dirty="0" smtClean="0">
                <a:solidFill>
                  <a:srgbClr val="996633"/>
                </a:solidFill>
              </a:rPr>
              <a:t>Evaluation of current volumes by market consumption</a:t>
            </a:r>
          </a:p>
          <a:p>
            <a:pPr>
              <a:lnSpc>
                <a:spcPct val="80000"/>
              </a:lnSpc>
            </a:pPr>
            <a:r>
              <a:rPr lang="en-US" sz="1400" dirty="0" smtClean="0">
                <a:solidFill>
                  <a:srgbClr val="996633"/>
                </a:solidFill>
              </a:rPr>
              <a:t>Proactively work with Category Managers &amp; Senior Sales and Marketing Manager in respect to marketing of dispensed beverages</a:t>
            </a:r>
          </a:p>
          <a:p>
            <a:pPr>
              <a:lnSpc>
                <a:spcPct val="80000"/>
              </a:lnSpc>
            </a:pPr>
            <a:r>
              <a:rPr lang="en-US" sz="1400" dirty="0" smtClean="0">
                <a:solidFill>
                  <a:srgbClr val="996633"/>
                </a:solidFill>
              </a:rPr>
              <a:t>Marketing Team Leader</a:t>
            </a:r>
          </a:p>
          <a:p>
            <a:pPr>
              <a:lnSpc>
                <a:spcPct val="80000"/>
              </a:lnSpc>
              <a:buNone/>
            </a:pPr>
            <a:r>
              <a:rPr lang="en-US" sz="1400" b="1" u="sng" dirty="0" smtClean="0"/>
              <a:t>Nancy Repko, Category Management Analyst</a:t>
            </a:r>
          </a:p>
          <a:p>
            <a:pPr>
              <a:lnSpc>
                <a:spcPct val="80000"/>
              </a:lnSpc>
            </a:pPr>
            <a:r>
              <a:rPr lang="en-US" sz="1400" dirty="0" smtClean="0">
                <a:solidFill>
                  <a:srgbClr val="996633"/>
                </a:solidFill>
              </a:rPr>
              <a:t>Provide and translate useful data and trend information</a:t>
            </a:r>
          </a:p>
          <a:p>
            <a:pPr>
              <a:lnSpc>
                <a:spcPct val="80000"/>
              </a:lnSpc>
            </a:pPr>
            <a:r>
              <a:rPr lang="en-US" sz="1400" dirty="0" smtClean="0">
                <a:solidFill>
                  <a:srgbClr val="996633"/>
                </a:solidFill>
              </a:rPr>
              <a:t>Support team in develop and implementation of category management strategy</a:t>
            </a:r>
          </a:p>
          <a:p>
            <a:pPr>
              <a:lnSpc>
                <a:spcPct val="80000"/>
              </a:lnSpc>
            </a:pPr>
            <a:r>
              <a:rPr lang="en-US" sz="1400" dirty="0" smtClean="0">
                <a:solidFill>
                  <a:srgbClr val="996633"/>
                </a:solidFill>
              </a:rPr>
              <a:t>Plan and help with execution of category plan</a:t>
            </a:r>
          </a:p>
          <a:p>
            <a:pPr>
              <a:lnSpc>
                <a:spcPct val="80000"/>
              </a:lnSpc>
            </a:pPr>
            <a:r>
              <a:rPr lang="en-US" sz="1400" dirty="0" smtClean="0">
                <a:solidFill>
                  <a:srgbClr val="996633"/>
                </a:solidFill>
              </a:rPr>
              <a:t>Provides insight into sales growth opportunities</a:t>
            </a:r>
          </a:p>
          <a:p>
            <a:pPr>
              <a:lnSpc>
                <a:spcPct val="80000"/>
              </a:lnSpc>
            </a:pPr>
            <a:r>
              <a:rPr lang="en-US" sz="1400" dirty="0" smtClean="0">
                <a:solidFill>
                  <a:srgbClr val="996633"/>
                </a:solidFill>
              </a:rPr>
              <a:t>Participates in store market rides</a:t>
            </a:r>
          </a:p>
          <a:p>
            <a:pPr>
              <a:lnSpc>
                <a:spcPct val="80000"/>
              </a:lnSpc>
            </a:pPr>
            <a:r>
              <a:rPr lang="en-US" sz="1400" dirty="0" smtClean="0">
                <a:solidFill>
                  <a:srgbClr val="996633"/>
                </a:solidFill>
              </a:rPr>
              <a:t>Provides Sprezzi information for promotional opportunities</a:t>
            </a:r>
          </a:p>
          <a:p>
            <a:pPr>
              <a:lnSpc>
                <a:spcPct val="80000"/>
              </a:lnSpc>
            </a:pPr>
            <a:endParaRPr lang="en-US" sz="1400" dirty="0" smtClean="0"/>
          </a:p>
          <a:p>
            <a:pPr>
              <a:lnSpc>
                <a:spcPct val="80000"/>
              </a:lnSpc>
            </a:pPr>
            <a:endParaRPr lang="en-US" sz="1400" dirty="0" smtClean="0"/>
          </a:p>
          <a:p>
            <a:pPr>
              <a:lnSpc>
                <a:spcPct val="80000"/>
              </a:lnSpc>
            </a:pPr>
            <a:endParaRPr lang="en-US" sz="1400" dirty="0" smtClean="0"/>
          </a:p>
          <a:p>
            <a:pPr>
              <a:lnSpc>
                <a:spcPct val="80000"/>
              </a:lnSpc>
              <a:buNone/>
            </a:pPr>
            <a:endParaRPr lang="en-US" sz="1200" b="1" u="sng"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Excellence In Execution Corporate Team </a:t>
            </a:r>
            <a:r>
              <a:rPr lang="en-US" sz="1800" dirty="0" smtClean="0"/>
              <a:t>(Continued)</a:t>
            </a:r>
            <a:endParaRPr lang="en-US" sz="1800" dirty="0"/>
          </a:p>
        </p:txBody>
      </p:sp>
      <p:sp>
        <p:nvSpPr>
          <p:cNvPr id="3" name="Content Placeholder 2"/>
          <p:cNvSpPr>
            <a:spLocks noGrp="1"/>
          </p:cNvSpPr>
          <p:nvPr>
            <p:ph idx="1"/>
          </p:nvPr>
        </p:nvSpPr>
        <p:spPr/>
        <p:txBody>
          <a:bodyPr/>
          <a:lstStyle/>
          <a:p>
            <a:pPr>
              <a:buNone/>
            </a:pPr>
            <a:r>
              <a:rPr lang="en-US" sz="2000" b="1" u="sng" dirty="0" smtClean="0"/>
              <a:t>Senior Sales and  Marketing Manager, Leslie Stilwell</a:t>
            </a:r>
          </a:p>
          <a:p>
            <a:pPr>
              <a:buNone/>
            </a:pPr>
            <a:endParaRPr lang="en-US" sz="2000" b="1" u="sng" dirty="0" smtClean="0"/>
          </a:p>
          <a:p>
            <a:r>
              <a:rPr lang="en-US" sz="2000" dirty="0" smtClean="0">
                <a:solidFill>
                  <a:srgbClr val="996633"/>
                </a:solidFill>
              </a:rPr>
              <a:t>Assigned exclusive to Circle K and based in Charlotte office</a:t>
            </a:r>
          </a:p>
          <a:p>
            <a:r>
              <a:rPr lang="en-US" sz="2000" dirty="0" smtClean="0">
                <a:solidFill>
                  <a:srgbClr val="996633"/>
                </a:solidFill>
              </a:rPr>
              <a:t>Coordinates all program elements from each division to Senior VP, Food Service</a:t>
            </a:r>
          </a:p>
          <a:p>
            <a:r>
              <a:rPr lang="en-US" sz="2000" dirty="0" smtClean="0">
                <a:solidFill>
                  <a:srgbClr val="996633"/>
                </a:solidFill>
              </a:rPr>
              <a:t>Monitors Action Planning worksheets and dissimilates information to team members with monthly updates</a:t>
            </a:r>
          </a:p>
          <a:p>
            <a:r>
              <a:rPr lang="en-US" sz="2000" dirty="0" smtClean="0">
                <a:solidFill>
                  <a:srgbClr val="996633"/>
                </a:solidFill>
              </a:rPr>
              <a:t>Responsible for supportive focus groups/intercepts </a:t>
            </a:r>
          </a:p>
          <a:p>
            <a:r>
              <a:rPr lang="en-US" sz="2000" dirty="0" smtClean="0">
                <a:solidFill>
                  <a:srgbClr val="996633"/>
                </a:solidFill>
              </a:rPr>
              <a:t>Additional job functions to be determined based on </a:t>
            </a:r>
            <a:br>
              <a:rPr lang="en-US" sz="2000" dirty="0" smtClean="0">
                <a:solidFill>
                  <a:srgbClr val="996633"/>
                </a:solidFill>
              </a:rPr>
            </a:br>
            <a:r>
              <a:rPr lang="en-US" sz="2000" dirty="0" smtClean="0">
                <a:solidFill>
                  <a:srgbClr val="996633"/>
                </a:solidFill>
              </a:rPr>
              <a:t>Circle K input </a:t>
            </a:r>
          </a:p>
          <a:p>
            <a:endParaRPr lang="en-US" sz="2000" dirty="0"/>
          </a:p>
        </p:txBody>
      </p:sp>
      <p:sp>
        <p:nvSpPr>
          <p:cNvPr id="4" name="Slide Number Placeholder 3"/>
          <p:cNvSpPr>
            <a:spLocks noGrp="1"/>
          </p:cNvSpPr>
          <p:nvPr>
            <p:ph type="sldNum" sz="quarter" idx="12"/>
          </p:nvPr>
        </p:nvSpPr>
        <p:spPr/>
        <p:txBody>
          <a:bodyPr/>
          <a:lstStyle/>
          <a:p>
            <a:pPr>
              <a:defRPr/>
            </a:pPr>
            <a:fld id="{E7B624E4-3B89-4ABA-9B57-48401E6A5A64}" type="slidenum">
              <a:rPr lang="en-US" smtClean="0"/>
              <a:pPr>
                <a:defRPr/>
              </a:pPr>
              <a:t>35</a:t>
            </a:fld>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7800"/>
            <a:ext cx="9144000" cy="838200"/>
          </a:xfrm>
        </p:spPr>
        <p:txBody>
          <a:bodyPr/>
          <a:lstStyle/>
          <a:p>
            <a:pPr algn="ctr"/>
            <a:r>
              <a:rPr lang="en-US" sz="3200" dirty="0" smtClean="0"/>
              <a:t>Excellence In Execution </a:t>
            </a:r>
            <a:r>
              <a:rPr lang="en-US" sz="1800" dirty="0" smtClean="0"/>
              <a:t>(Continued)</a:t>
            </a:r>
            <a:endParaRPr lang="en-US" sz="1800" dirty="0"/>
          </a:p>
        </p:txBody>
      </p:sp>
      <p:sp>
        <p:nvSpPr>
          <p:cNvPr id="3" name="Content Placeholder 2"/>
          <p:cNvSpPr>
            <a:spLocks noGrp="1"/>
          </p:cNvSpPr>
          <p:nvPr>
            <p:ph idx="1"/>
          </p:nvPr>
        </p:nvSpPr>
        <p:spPr>
          <a:xfrm>
            <a:off x="381000" y="2514600"/>
            <a:ext cx="8534400" cy="3992563"/>
          </a:xfrm>
        </p:spPr>
        <p:txBody>
          <a:bodyPr/>
          <a:lstStyle/>
          <a:p>
            <a:pPr>
              <a:lnSpc>
                <a:spcPct val="80000"/>
              </a:lnSpc>
              <a:buNone/>
            </a:pPr>
            <a:r>
              <a:rPr lang="en-US" sz="2000" b="1" u="sng" dirty="0" smtClean="0"/>
              <a:t>Chris Hendricks (West), John Hodnett (East) Senior National</a:t>
            </a:r>
          </a:p>
          <a:p>
            <a:pPr>
              <a:lnSpc>
                <a:spcPct val="80000"/>
              </a:lnSpc>
              <a:buNone/>
            </a:pPr>
            <a:r>
              <a:rPr lang="en-US" sz="2000" b="1" u="sng" dirty="0" smtClean="0"/>
              <a:t> Accounts Manager</a:t>
            </a:r>
          </a:p>
          <a:p>
            <a:pPr>
              <a:lnSpc>
                <a:spcPct val="80000"/>
              </a:lnSpc>
              <a:buNone/>
            </a:pPr>
            <a:endParaRPr lang="en-US" sz="2000" b="1" u="sng" dirty="0" smtClean="0"/>
          </a:p>
          <a:p>
            <a:pPr>
              <a:lnSpc>
                <a:spcPct val="80000"/>
              </a:lnSpc>
              <a:spcAft>
                <a:spcPts val="600"/>
              </a:spcAft>
            </a:pPr>
            <a:r>
              <a:rPr lang="en-US" sz="1800" dirty="0" smtClean="0">
                <a:solidFill>
                  <a:srgbClr val="996633"/>
                </a:solidFill>
              </a:rPr>
              <a:t>Supervises Field Coordination Managers</a:t>
            </a:r>
          </a:p>
          <a:p>
            <a:pPr>
              <a:lnSpc>
                <a:spcPct val="80000"/>
              </a:lnSpc>
              <a:spcAft>
                <a:spcPts val="600"/>
              </a:spcAft>
            </a:pPr>
            <a:r>
              <a:rPr lang="en-US" sz="1800" dirty="0" smtClean="0">
                <a:solidFill>
                  <a:srgbClr val="996633"/>
                </a:solidFill>
              </a:rPr>
              <a:t>Establishes Category Management objectives by Region</a:t>
            </a:r>
          </a:p>
          <a:p>
            <a:pPr>
              <a:lnSpc>
                <a:spcPct val="80000"/>
              </a:lnSpc>
              <a:spcAft>
                <a:spcPts val="600"/>
              </a:spcAft>
            </a:pPr>
            <a:r>
              <a:rPr lang="en-US" sz="1800" dirty="0" smtClean="0">
                <a:solidFill>
                  <a:srgbClr val="996633"/>
                </a:solidFill>
              </a:rPr>
              <a:t>Establishes Training objectives and scorecard by Region</a:t>
            </a:r>
          </a:p>
          <a:p>
            <a:pPr>
              <a:lnSpc>
                <a:spcPct val="80000"/>
              </a:lnSpc>
              <a:spcAft>
                <a:spcPts val="600"/>
              </a:spcAft>
            </a:pPr>
            <a:r>
              <a:rPr lang="en-US" sz="1800" dirty="0" smtClean="0">
                <a:solidFill>
                  <a:srgbClr val="996633"/>
                </a:solidFill>
              </a:rPr>
              <a:t>Implement  and Monitor Category Management Plans by Division</a:t>
            </a:r>
            <a:br>
              <a:rPr lang="en-US" sz="1800" dirty="0" smtClean="0">
                <a:solidFill>
                  <a:srgbClr val="996633"/>
                </a:solidFill>
              </a:rPr>
            </a:br>
            <a:r>
              <a:rPr lang="en-US" sz="1800" dirty="0" smtClean="0">
                <a:solidFill>
                  <a:srgbClr val="996633"/>
                </a:solidFill>
              </a:rPr>
              <a:t>with Field Coordinators.</a:t>
            </a:r>
          </a:p>
          <a:p>
            <a:pPr>
              <a:lnSpc>
                <a:spcPct val="80000"/>
              </a:lnSpc>
              <a:spcAft>
                <a:spcPts val="600"/>
              </a:spcAft>
            </a:pPr>
            <a:r>
              <a:rPr lang="en-US" sz="1800" dirty="0" smtClean="0">
                <a:solidFill>
                  <a:srgbClr val="996633"/>
                </a:solidFill>
              </a:rPr>
              <a:t>Implement and oversee Online  Survey Tool ,results and actions.</a:t>
            </a:r>
          </a:p>
          <a:p>
            <a:pPr>
              <a:lnSpc>
                <a:spcPct val="80000"/>
              </a:lnSpc>
              <a:spcAft>
                <a:spcPts val="600"/>
              </a:spcAft>
            </a:pPr>
            <a:r>
              <a:rPr lang="en-US" sz="1800" dirty="0" smtClean="0">
                <a:solidFill>
                  <a:srgbClr val="996633"/>
                </a:solidFill>
              </a:rPr>
              <a:t>Develop training materials to ensure optimum execution and product quality</a:t>
            </a:r>
          </a:p>
          <a:p>
            <a:pPr>
              <a:lnSpc>
                <a:spcPct val="80000"/>
              </a:lnSpc>
              <a:spcAft>
                <a:spcPts val="600"/>
              </a:spcAft>
            </a:pPr>
            <a:r>
              <a:rPr lang="en-US" sz="1800" dirty="0" smtClean="0">
                <a:solidFill>
                  <a:srgbClr val="996633"/>
                </a:solidFill>
              </a:rPr>
              <a:t>Review quarterly and year over year sales with Category Managers </a:t>
            </a:r>
          </a:p>
          <a:p>
            <a:pPr>
              <a:lnSpc>
                <a:spcPct val="80000"/>
              </a:lnSpc>
              <a:buNone/>
            </a:pPr>
            <a:endParaRPr lang="en-US" sz="2000" b="1" dirty="0" smtClean="0"/>
          </a:p>
          <a:p>
            <a:pPr>
              <a:buNone/>
            </a:pPr>
            <a:endParaRPr lang="en-US" sz="1600" dirty="0" smtClean="0"/>
          </a:p>
          <a:p>
            <a:pPr>
              <a:buNone/>
            </a:pPr>
            <a:endParaRPr lang="en-US" sz="1600" dirty="0" smtClean="0"/>
          </a:p>
          <a:p>
            <a:pPr>
              <a:buNone/>
            </a:pPr>
            <a:endParaRPr lang="en-US" sz="1600" dirty="0" smtClean="0"/>
          </a:p>
          <a:p>
            <a:endParaRPr lang="en-US" sz="1600" dirty="0"/>
          </a:p>
        </p:txBody>
      </p:sp>
      <p:sp>
        <p:nvSpPr>
          <p:cNvPr id="4" name="Slide Number Placeholder 3"/>
          <p:cNvSpPr>
            <a:spLocks noGrp="1"/>
          </p:cNvSpPr>
          <p:nvPr>
            <p:ph type="sldNum" sz="quarter" idx="12"/>
          </p:nvPr>
        </p:nvSpPr>
        <p:spPr/>
        <p:txBody>
          <a:bodyPr/>
          <a:lstStyle/>
          <a:p>
            <a:pPr>
              <a:defRPr/>
            </a:pPr>
            <a:fld id="{E7B624E4-3B89-4ABA-9B57-48401E6A5A64}" type="slidenum">
              <a:rPr lang="en-US" smtClean="0"/>
              <a:pPr>
                <a:defRPr/>
              </a:pPr>
              <a:t>36</a:t>
            </a:fld>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0"/>
            <a:ext cx="9144000" cy="1143000"/>
          </a:xfrm>
        </p:spPr>
        <p:txBody>
          <a:bodyPr/>
          <a:lstStyle/>
          <a:p>
            <a:pPr algn="ctr"/>
            <a:r>
              <a:rPr lang="en-US" sz="3200" dirty="0" smtClean="0"/>
              <a:t>Excellence in Execution </a:t>
            </a:r>
            <a:r>
              <a:rPr lang="en-US" sz="1800" dirty="0" smtClean="0"/>
              <a:t>(Continued)</a:t>
            </a:r>
            <a:endParaRPr lang="en-US" sz="1800" dirty="0"/>
          </a:p>
        </p:txBody>
      </p:sp>
      <p:sp>
        <p:nvSpPr>
          <p:cNvPr id="3" name="Content Placeholder 2"/>
          <p:cNvSpPr>
            <a:spLocks noGrp="1"/>
          </p:cNvSpPr>
          <p:nvPr>
            <p:ph idx="1"/>
          </p:nvPr>
        </p:nvSpPr>
        <p:spPr>
          <a:xfrm>
            <a:off x="304800" y="2667000"/>
            <a:ext cx="8763000" cy="3459163"/>
          </a:xfrm>
        </p:spPr>
        <p:txBody>
          <a:bodyPr/>
          <a:lstStyle/>
          <a:p>
            <a:pPr>
              <a:buNone/>
            </a:pPr>
            <a:r>
              <a:rPr lang="en-US" sz="2000" b="1" dirty="0" smtClean="0"/>
              <a:t>Field Coordination Manager</a:t>
            </a:r>
          </a:p>
          <a:p>
            <a:r>
              <a:rPr lang="en-US" sz="2000" dirty="0" smtClean="0">
                <a:solidFill>
                  <a:srgbClr val="996633"/>
                </a:solidFill>
              </a:rPr>
              <a:t>Implement and maintain action planning worksheet Stores Rides (Division Specific)</a:t>
            </a:r>
            <a:endParaRPr lang="en-US" sz="2000" b="1" dirty="0" smtClean="0">
              <a:solidFill>
                <a:srgbClr val="996633"/>
              </a:solidFill>
            </a:endParaRPr>
          </a:p>
          <a:p>
            <a:r>
              <a:rPr lang="en-US" sz="2000" dirty="0" smtClean="0">
                <a:solidFill>
                  <a:srgbClr val="996633"/>
                </a:solidFill>
              </a:rPr>
              <a:t>Deliver training by Division to ensure optimum execution</a:t>
            </a:r>
            <a:br>
              <a:rPr lang="en-US" sz="2000" dirty="0" smtClean="0">
                <a:solidFill>
                  <a:srgbClr val="996633"/>
                </a:solidFill>
              </a:rPr>
            </a:br>
            <a:r>
              <a:rPr lang="en-US" sz="2000" dirty="0" smtClean="0">
                <a:solidFill>
                  <a:srgbClr val="996633"/>
                </a:solidFill>
              </a:rPr>
              <a:t>and product quality</a:t>
            </a:r>
          </a:p>
          <a:p>
            <a:r>
              <a:rPr lang="en-US" sz="2000" dirty="0" smtClean="0">
                <a:solidFill>
                  <a:srgbClr val="996633"/>
                </a:solidFill>
              </a:rPr>
              <a:t>Complete online surveys at the store level “ Inspect what you expect”</a:t>
            </a:r>
          </a:p>
          <a:p>
            <a:r>
              <a:rPr lang="en-US" sz="2000" dirty="0" smtClean="0">
                <a:solidFill>
                  <a:srgbClr val="996633"/>
                </a:solidFill>
              </a:rPr>
              <a:t>Conduct equipment performance inspections</a:t>
            </a:r>
          </a:p>
          <a:p>
            <a:r>
              <a:rPr lang="en-US" sz="2000" dirty="0" smtClean="0">
                <a:solidFill>
                  <a:srgbClr val="996633"/>
                </a:solidFill>
              </a:rPr>
              <a:t>Conduct and document competitive surveys</a:t>
            </a:r>
          </a:p>
          <a:p>
            <a:r>
              <a:rPr lang="en-US" sz="2000" dirty="0" smtClean="0">
                <a:solidFill>
                  <a:srgbClr val="996633"/>
                </a:solidFill>
              </a:rPr>
              <a:t> Implement LTOs ensure timely delivery of product to Core- Mark DCs</a:t>
            </a:r>
          </a:p>
          <a:p>
            <a:endParaRPr lang="en-US" sz="2000" dirty="0" smtClean="0"/>
          </a:p>
          <a:p>
            <a:endParaRPr lang="en-US" sz="2000" dirty="0" smtClean="0"/>
          </a:p>
          <a:p>
            <a:pPr>
              <a:buNone/>
            </a:pPr>
            <a:endParaRPr lang="en-US" sz="2000" b="1" dirty="0" smtClean="0"/>
          </a:p>
        </p:txBody>
      </p:sp>
      <p:sp>
        <p:nvSpPr>
          <p:cNvPr id="4" name="Slide Number Placeholder 3"/>
          <p:cNvSpPr>
            <a:spLocks noGrp="1"/>
          </p:cNvSpPr>
          <p:nvPr>
            <p:ph type="sldNum" sz="quarter" idx="12"/>
          </p:nvPr>
        </p:nvSpPr>
        <p:spPr/>
        <p:txBody>
          <a:bodyPr/>
          <a:lstStyle/>
          <a:p>
            <a:pPr>
              <a:defRPr/>
            </a:pPr>
            <a:fld id="{E7B624E4-3B89-4ABA-9B57-48401E6A5A64}" type="slidenum">
              <a:rPr lang="en-US" smtClean="0"/>
              <a:pPr>
                <a:defRPr/>
              </a:pPr>
              <a:t>37</a:t>
            </a:fld>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1447800"/>
            <a:ext cx="8229600" cy="1143000"/>
          </a:xfrm>
        </p:spPr>
        <p:txBody>
          <a:bodyPr/>
          <a:lstStyle/>
          <a:p>
            <a:pPr algn="ctr"/>
            <a:r>
              <a:rPr lang="en-US" sz="3200" dirty="0" smtClean="0"/>
              <a:t>  “Flawless Execution</a:t>
            </a:r>
            <a:r>
              <a:rPr lang="en-US" sz="3200" dirty="0" smtClean="0"/>
              <a:t>” Phoenix </a:t>
            </a:r>
            <a:r>
              <a:rPr lang="en-US" sz="3200" dirty="0" smtClean="0"/>
              <a:t>Test</a:t>
            </a:r>
          </a:p>
        </p:txBody>
      </p:sp>
      <p:sp>
        <p:nvSpPr>
          <p:cNvPr id="45059" name="Content Placeholder 2"/>
          <p:cNvSpPr>
            <a:spLocks noGrp="1"/>
          </p:cNvSpPr>
          <p:nvPr>
            <p:ph idx="1"/>
          </p:nvPr>
        </p:nvSpPr>
        <p:spPr>
          <a:xfrm>
            <a:off x="152400" y="2667000"/>
            <a:ext cx="8991600" cy="3840163"/>
          </a:xfrm>
        </p:spPr>
        <p:txBody>
          <a:bodyPr/>
          <a:lstStyle/>
          <a:p>
            <a:pPr>
              <a:buFontTx/>
              <a:buNone/>
            </a:pPr>
            <a:r>
              <a:rPr lang="en-US" sz="2400" b="1" dirty="0" smtClean="0">
                <a:solidFill>
                  <a:srgbClr val="663300"/>
                </a:solidFill>
              </a:rPr>
              <a:t>Cups Per Day Before:  88</a:t>
            </a:r>
          </a:p>
          <a:p>
            <a:pPr>
              <a:buFontTx/>
              <a:buNone/>
            </a:pPr>
            <a:r>
              <a:rPr lang="en-US" sz="2400" b="1" dirty="0" smtClean="0">
                <a:solidFill>
                  <a:srgbClr val="663300"/>
                </a:solidFill>
              </a:rPr>
              <a:t>Cups Per Day After: 143</a:t>
            </a:r>
          </a:p>
          <a:p>
            <a:r>
              <a:rPr lang="en-US" sz="2000" dirty="0" smtClean="0">
                <a:solidFill>
                  <a:srgbClr val="663300"/>
                </a:solidFill>
              </a:rPr>
              <a:t>Improved House Blend Specifications</a:t>
            </a:r>
          </a:p>
          <a:p>
            <a:r>
              <a:rPr lang="en-US" sz="2000" dirty="0" smtClean="0">
                <a:solidFill>
                  <a:srgbClr val="663300"/>
                </a:solidFill>
              </a:rPr>
              <a:t>Removed grinders to provide consistent throw weights</a:t>
            </a:r>
          </a:p>
          <a:p>
            <a:r>
              <a:rPr lang="en-US" sz="2000" dirty="0" smtClean="0">
                <a:solidFill>
                  <a:srgbClr val="663300"/>
                </a:solidFill>
              </a:rPr>
              <a:t>Calibrated all coffee equipment, temperature, pot levels and brew times.</a:t>
            </a:r>
          </a:p>
          <a:p>
            <a:r>
              <a:rPr lang="en-US" sz="2000" dirty="0" smtClean="0">
                <a:solidFill>
                  <a:srgbClr val="663300"/>
                </a:solidFill>
              </a:rPr>
              <a:t>Calibrated cappuccino equipment to established gram throw and taste profile.</a:t>
            </a:r>
          </a:p>
          <a:p>
            <a:r>
              <a:rPr lang="en-US" sz="2000" dirty="0" smtClean="0">
                <a:solidFill>
                  <a:srgbClr val="663300"/>
                </a:solidFill>
              </a:rPr>
              <a:t>Promoted key products and LTOs Origin Coffees , Seasonal and Ethnic cappuccino’s and hot chocolate</a:t>
            </a:r>
          </a:p>
          <a:p>
            <a:pPr>
              <a:buNone/>
            </a:pPr>
            <a:endParaRPr lang="en-US" sz="2800" dirty="0" smtClean="0"/>
          </a:p>
          <a:p>
            <a:pPr>
              <a:buFontTx/>
              <a:buNone/>
            </a:pPr>
            <a:endParaRPr lang="en-US" dirty="0" smtClean="0"/>
          </a:p>
        </p:txBody>
      </p:sp>
      <p:sp>
        <p:nvSpPr>
          <p:cNvPr id="45060" name="Slide Number Placeholder 3"/>
          <p:cNvSpPr>
            <a:spLocks noGrp="1"/>
          </p:cNvSpPr>
          <p:nvPr>
            <p:ph type="sldNum" sz="quarter" idx="12"/>
          </p:nvPr>
        </p:nvSpPr>
        <p:spPr>
          <a:xfrm>
            <a:off x="6553200" y="6324599"/>
            <a:ext cx="2133600" cy="396875"/>
          </a:xfrm>
          <a:noFill/>
        </p:spPr>
        <p:txBody>
          <a:bodyPr/>
          <a:lstStyle/>
          <a:p>
            <a:fld id="{7E70CF4D-1C07-4108-AA9B-B2782D144B81}" type="slidenum">
              <a:rPr lang="en-US" smtClean="0">
                <a:latin typeface="Arial" pitchFamily="34" charset="0"/>
              </a:rPr>
              <a:pPr/>
              <a:t>38</a:t>
            </a:fld>
            <a:endParaRPr lang="en-US" dirty="0" smtClean="0">
              <a:latin typeface="Arial"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1447800"/>
            <a:ext cx="8229600" cy="1447800"/>
          </a:xfrm>
        </p:spPr>
        <p:txBody>
          <a:bodyPr/>
          <a:lstStyle/>
          <a:p>
            <a:pPr algn="ctr"/>
            <a:r>
              <a:rPr lang="en-US" sz="3200" dirty="0" smtClean="0"/>
              <a:t>  “Flawless Execution</a:t>
            </a:r>
            <a:r>
              <a:rPr lang="en-US" sz="3200" dirty="0" smtClean="0"/>
              <a:t>” Phoenix </a:t>
            </a:r>
            <a:r>
              <a:rPr lang="en-US" sz="3200" dirty="0" smtClean="0"/>
              <a:t>Test </a:t>
            </a:r>
            <a:br>
              <a:rPr lang="en-US" sz="3200" dirty="0" smtClean="0"/>
            </a:br>
            <a:r>
              <a:rPr lang="en-US" sz="1800" dirty="0" smtClean="0"/>
              <a:t>(Continued)</a:t>
            </a:r>
          </a:p>
        </p:txBody>
      </p:sp>
      <p:sp>
        <p:nvSpPr>
          <p:cNvPr id="45059" name="Content Placeholder 2"/>
          <p:cNvSpPr>
            <a:spLocks noGrp="1"/>
          </p:cNvSpPr>
          <p:nvPr>
            <p:ph idx="1"/>
          </p:nvPr>
        </p:nvSpPr>
        <p:spPr>
          <a:xfrm>
            <a:off x="152400" y="3048000"/>
            <a:ext cx="8991600" cy="3382963"/>
          </a:xfrm>
        </p:spPr>
        <p:txBody>
          <a:bodyPr/>
          <a:lstStyle/>
          <a:p>
            <a:r>
              <a:rPr lang="en-US" sz="2000" dirty="0" smtClean="0">
                <a:solidFill>
                  <a:srgbClr val="663300"/>
                </a:solidFill>
              </a:rPr>
              <a:t>Participated in Foodservice Task Force</a:t>
            </a:r>
          </a:p>
          <a:p>
            <a:r>
              <a:rPr lang="en-US" sz="2000" dirty="0" smtClean="0">
                <a:solidFill>
                  <a:srgbClr val="663300"/>
                </a:solidFill>
              </a:rPr>
              <a:t>Improved marketing of Coffee area</a:t>
            </a:r>
          </a:p>
          <a:p>
            <a:r>
              <a:rPr lang="en-US" sz="2000" dirty="0" smtClean="0">
                <a:solidFill>
                  <a:srgbClr val="663300"/>
                </a:solidFill>
              </a:rPr>
              <a:t>Conducted quarterly store rides with Category</a:t>
            </a:r>
            <a:br>
              <a:rPr lang="en-US" sz="2000" dirty="0" smtClean="0">
                <a:solidFill>
                  <a:srgbClr val="663300"/>
                </a:solidFill>
              </a:rPr>
            </a:br>
            <a:r>
              <a:rPr lang="en-US" sz="2000" dirty="0" smtClean="0">
                <a:solidFill>
                  <a:srgbClr val="663300"/>
                </a:solidFill>
              </a:rPr>
              <a:t>Manager and District Managers.</a:t>
            </a:r>
          </a:p>
          <a:p>
            <a:r>
              <a:rPr lang="en-US" sz="2000" dirty="0" smtClean="0">
                <a:solidFill>
                  <a:srgbClr val="663300"/>
                </a:solidFill>
              </a:rPr>
              <a:t>Collaborated on store reimaging </a:t>
            </a:r>
          </a:p>
          <a:p>
            <a:endParaRPr lang="en-US" sz="2400" dirty="0" smtClean="0">
              <a:solidFill>
                <a:srgbClr val="663300"/>
              </a:solidFill>
            </a:endParaRPr>
          </a:p>
          <a:p>
            <a:endParaRPr lang="en-US" sz="2800" dirty="0" smtClean="0"/>
          </a:p>
          <a:p>
            <a:pPr>
              <a:buFontTx/>
              <a:buNone/>
            </a:pPr>
            <a:endParaRPr lang="en-US" dirty="0" smtClean="0"/>
          </a:p>
        </p:txBody>
      </p:sp>
      <p:sp>
        <p:nvSpPr>
          <p:cNvPr id="45060" name="Slide Number Placeholder 3"/>
          <p:cNvSpPr>
            <a:spLocks noGrp="1"/>
          </p:cNvSpPr>
          <p:nvPr>
            <p:ph type="sldNum" sz="quarter" idx="12"/>
          </p:nvPr>
        </p:nvSpPr>
        <p:spPr>
          <a:noFill/>
        </p:spPr>
        <p:txBody>
          <a:bodyPr/>
          <a:lstStyle/>
          <a:p>
            <a:fld id="{7E70CF4D-1C07-4108-AA9B-B2782D144B81}" type="slidenum">
              <a:rPr lang="en-US" smtClean="0">
                <a:latin typeface="Arial" pitchFamily="34" charset="0"/>
              </a:rPr>
              <a:pPr/>
              <a:t>39</a:t>
            </a:fld>
            <a:endParaRPr lang="en-US" dirty="0" smtClean="0">
              <a:latin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304800" y="1371600"/>
            <a:ext cx="8229600" cy="990600"/>
          </a:xfrm>
        </p:spPr>
        <p:txBody>
          <a:bodyPr/>
          <a:lstStyle/>
          <a:p>
            <a:pPr algn="ctr"/>
            <a:r>
              <a:rPr lang="en-US" sz="3200" dirty="0" smtClean="0"/>
              <a:t>Master Cupper- Fred Taylor</a:t>
            </a:r>
          </a:p>
        </p:txBody>
      </p:sp>
      <p:sp>
        <p:nvSpPr>
          <p:cNvPr id="21507" name="Rectangle 3"/>
          <p:cNvSpPr>
            <a:spLocks noGrp="1" noChangeArrowheads="1"/>
          </p:cNvSpPr>
          <p:nvPr>
            <p:ph type="body" idx="4294967295"/>
          </p:nvPr>
        </p:nvSpPr>
        <p:spPr>
          <a:xfrm>
            <a:off x="152400" y="2362200"/>
            <a:ext cx="6477000" cy="4343400"/>
          </a:xfrm>
        </p:spPr>
        <p:txBody>
          <a:bodyPr/>
          <a:lstStyle/>
          <a:p>
            <a:pPr>
              <a:lnSpc>
                <a:spcPct val="80000"/>
              </a:lnSpc>
              <a:spcAft>
                <a:spcPts val="0"/>
              </a:spcAft>
              <a:buFontTx/>
              <a:buNone/>
            </a:pPr>
            <a:endParaRPr lang="en-US" sz="1300" dirty="0" smtClean="0"/>
          </a:p>
          <a:p>
            <a:pPr>
              <a:lnSpc>
                <a:spcPct val="80000"/>
              </a:lnSpc>
              <a:spcAft>
                <a:spcPts val="0"/>
              </a:spcAft>
            </a:pPr>
            <a:r>
              <a:rPr lang="en-US" sz="1300" dirty="0" smtClean="0"/>
              <a:t>Fred Taylor was introduced to the coffee business at an early age, in the early 1950's his grandfather was responsible for a coffee and Sugar operation in Puerto Rico and Cuba. As a child and during his grandfather's visits to their home, Taylor was exposed to stories about the coffee and Sugar farms and milling facilities, he soon became fascinated with the business. </a:t>
            </a:r>
          </a:p>
          <a:p>
            <a:pPr>
              <a:lnSpc>
                <a:spcPct val="80000"/>
              </a:lnSpc>
              <a:spcAft>
                <a:spcPts val="0"/>
              </a:spcAft>
            </a:pPr>
            <a:r>
              <a:rPr lang="en-US" sz="1300" dirty="0" smtClean="0"/>
              <a:t>Since 1962 he has continued to follow his passion and develop his palate by working with some of the most revered coffee masters in the industry. </a:t>
            </a:r>
          </a:p>
          <a:p>
            <a:pPr>
              <a:lnSpc>
                <a:spcPct val="80000"/>
              </a:lnSpc>
              <a:spcAft>
                <a:spcPts val="0"/>
              </a:spcAft>
            </a:pPr>
            <a:r>
              <a:rPr lang="en-US" sz="1300" dirty="0" smtClean="0"/>
              <a:t>In 1980 Mr. Taylor joined S&amp;D Coffee and now oversees the entire commodities department. He still travels direct to the source to personally select our finest beans.</a:t>
            </a:r>
          </a:p>
          <a:p>
            <a:pPr>
              <a:lnSpc>
                <a:spcPct val="80000"/>
              </a:lnSpc>
              <a:spcAft>
                <a:spcPts val="0"/>
              </a:spcAft>
            </a:pPr>
            <a:r>
              <a:rPr lang="en-US" sz="1300" dirty="0" smtClean="0"/>
              <a:t>It is with Mr. Taylor’s guidance that S&amp;D has become in involved in the following organizations:</a:t>
            </a:r>
          </a:p>
          <a:p>
            <a:pPr lvl="1">
              <a:lnSpc>
                <a:spcPct val="80000"/>
              </a:lnSpc>
              <a:spcAft>
                <a:spcPts val="0"/>
              </a:spcAft>
            </a:pPr>
            <a:r>
              <a:rPr lang="en-US" sz="1300" dirty="0" smtClean="0"/>
              <a:t>CQI- Coffee Quality International</a:t>
            </a:r>
          </a:p>
          <a:p>
            <a:pPr lvl="1">
              <a:lnSpc>
                <a:spcPct val="80000"/>
              </a:lnSpc>
              <a:spcAft>
                <a:spcPts val="0"/>
              </a:spcAft>
            </a:pPr>
            <a:r>
              <a:rPr lang="en-US" sz="1300" dirty="0" smtClean="0"/>
              <a:t>SCAA</a:t>
            </a:r>
          </a:p>
          <a:p>
            <a:pPr lvl="1">
              <a:lnSpc>
                <a:spcPct val="80000"/>
              </a:lnSpc>
              <a:spcAft>
                <a:spcPts val="0"/>
              </a:spcAft>
            </a:pPr>
            <a:r>
              <a:rPr lang="en-US" sz="1300" dirty="0" smtClean="0"/>
              <a:t>NCA</a:t>
            </a:r>
          </a:p>
          <a:p>
            <a:pPr lvl="1">
              <a:lnSpc>
                <a:spcPct val="80000"/>
              </a:lnSpc>
              <a:spcAft>
                <a:spcPts val="0"/>
              </a:spcAft>
            </a:pPr>
            <a:r>
              <a:rPr lang="en-US" sz="1300" dirty="0" smtClean="0"/>
              <a:t>Transfair</a:t>
            </a:r>
          </a:p>
          <a:p>
            <a:pPr lvl="1">
              <a:lnSpc>
                <a:spcPct val="80000"/>
              </a:lnSpc>
              <a:spcAft>
                <a:spcPts val="0"/>
              </a:spcAft>
            </a:pPr>
            <a:r>
              <a:rPr lang="en-US" sz="1300" dirty="0" smtClean="0"/>
              <a:t>Rainforest Alliance</a:t>
            </a:r>
          </a:p>
          <a:p>
            <a:pPr lvl="1">
              <a:lnSpc>
                <a:spcPct val="80000"/>
              </a:lnSpc>
              <a:spcAft>
                <a:spcPts val="0"/>
              </a:spcAft>
            </a:pPr>
            <a:r>
              <a:rPr lang="en-US" sz="1300" dirty="0" smtClean="0"/>
              <a:t>Coffee Kids</a:t>
            </a:r>
          </a:p>
          <a:p>
            <a:pPr>
              <a:lnSpc>
                <a:spcPct val="80000"/>
              </a:lnSpc>
              <a:spcAft>
                <a:spcPts val="0"/>
              </a:spcAft>
            </a:pPr>
            <a:r>
              <a:rPr lang="en-US" sz="1300" dirty="0" smtClean="0"/>
              <a:t>Through his experiences over the last 47 years he has developed the perfect balance of science and art when hand crafting our premium blends. </a:t>
            </a:r>
          </a:p>
        </p:txBody>
      </p:sp>
      <p:pic>
        <p:nvPicPr>
          <p:cNvPr id="21508" name="Picture 4" descr="Fred Taylor 2"/>
          <p:cNvPicPr>
            <a:picLocks noChangeAspect="1" noChangeArrowheads="1"/>
          </p:cNvPicPr>
          <p:nvPr/>
        </p:nvPicPr>
        <p:blipFill>
          <a:blip r:embed="rId2" cstate="print"/>
          <a:srcRect/>
          <a:stretch>
            <a:fillRect/>
          </a:stretch>
        </p:blipFill>
        <p:spPr bwMode="auto">
          <a:xfrm>
            <a:off x="6553200" y="3352800"/>
            <a:ext cx="2362200" cy="1574800"/>
          </a:xfrm>
          <a:prstGeom prst="rect">
            <a:avLst/>
          </a:prstGeom>
          <a:noFill/>
          <a:ln w="9525">
            <a:solidFill>
              <a:srgbClr val="663300"/>
            </a:solidFill>
            <a:miter lim="800000"/>
            <a:headEnd/>
            <a:tailEnd/>
          </a:ln>
        </p:spPr>
      </p:pic>
      <p:sp>
        <p:nvSpPr>
          <p:cNvPr id="21509" name="Slide Number Placeholder 5"/>
          <p:cNvSpPr>
            <a:spLocks noGrp="1"/>
          </p:cNvSpPr>
          <p:nvPr>
            <p:ph type="sldNum" sz="quarter" idx="12"/>
          </p:nvPr>
        </p:nvSpPr>
        <p:spPr>
          <a:noFill/>
        </p:spPr>
        <p:txBody>
          <a:bodyPr/>
          <a:lstStyle/>
          <a:p>
            <a:fld id="{906754FC-9BB6-4B2E-A89A-4834C80B215D}" type="slidenum">
              <a:rPr lang="en-US" smtClean="0">
                <a:latin typeface="Arial" pitchFamily="34" charset="0"/>
              </a:rPr>
              <a:pPr/>
              <a:t>4</a:t>
            </a:fld>
            <a:endParaRPr lang="en-US" smtClean="0">
              <a:latin typeface="Arial"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752600"/>
            <a:ext cx="9144000" cy="457200"/>
          </a:xfrm>
        </p:spPr>
        <p:txBody>
          <a:bodyPr/>
          <a:lstStyle/>
          <a:p>
            <a:pPr algn="ctr"/>
            <a:r>
              <a:rPr lang="en-US" sz="3200" dirty="0" smtClean="0"/>
              <a:t>Customer Beverage Training Program</a:t>
            </a:r>
            <a:endParaRPr lang="en-US" sz="3200" dirty="0"/>
          </a:p>
        </p:txBody>
      </p:sp>
      <p:sp>
        <p:nvSpPr>
          <p:cNvPr id="3" name="Content Placeholder 2"/>
          <p:cNvSpPr>
            <a:spLocks noGrp="1"/>
          </p:cNvSpPr>
          <p:nvPr>
            <p:ph idx="1"/>
          </p:nvPr>
        </p:nvSpPr>
        <p:spPr>
          <a:xfrm>
            <a:off x="533400" y="2362200"/>
            <a:ext cx="8229600" cy="3886200"/>
          </a:xfrm>
        </p:spPr>
        <p:txBody>
          <a:bodyPr/>
          <a:lstStyle/>
          <a:p>
            <a:pPr>
              <a:buNone/>
            </a:pPr>
            <a:r>
              <a:rPr lang="en-US" sz="1600" dirty="0" smtClean="0"/>
              <a:t>	</a:t>
            </a:r>
            <a:r>
              <a:rPr lang="en-US" sz="1400" dirty="0" smtClean="0"/>
              <a:t>S&amp;D Coffee offers a comprehensive, multi-faceted training program to help our customers develop a successful beverage program.</a:t>
            </a:r>
          </a:p>
          <a:p>
            <a:pPr>
              <a:buNone/>
            </a:pPr>
            <a:endParaRPr lang="en-US" sz="1400" dirty="0" smtClean="0"/>
          </a:p>
          <a:p>
            <a:pPr>
              <a:buNone/>
            </a:pPr>
            <a:r>
              <a:rPr lang="en-US" sz="1400" dirty="0" smtClean="0"/>
              <a:t>	It’s not hard to see the benefit of having a well-trained staff.  The better they understand the product line, how to prepare, dispense, and operate the beverage equipment, the more likely customers will return to your store. </a:t>
            </a:r>
          </a:p>
          <a:p>
            <a:pPr>
              <a:buNone/>
            </a:pPr>
            <a:r>
              <a:rPr lang="en-US" sz="1400" dirty="0" smtClean="0"/>
              <a:t>	</a:t>
            </a:r>
          </a:p>
          <a:p>
            <a:pPr>
              <a:buNone/>
            </a:pPr>
            <a:r>
              <a:rPr lang="en-US" sz="1400" dirty="0" smtClean="0"/>
              <a:t>	You’re really dependent upon your employees for your success because they are the ones who interact with your customers 99% of the time.  If your employees are not trained, then instead of helping you build business, they can actually become a liability.</a:t>
            </a:r>
          </a:p>
          <a:p>
            <a:pPr>
              <a:buNone/>
            </a:pPr>
            <a:endParaRPr lang="en-US" sz="1400" dirty="0" smtClean="0"/>
          </a:p>
          <a:p>
            <a:pPr>
              <a:buNone/>
            </a:pPr>
            <a:r>
              <a:rPr lang="en-US" sz="1400" dirty="0" smtClean="0"/>
              <a:t>	Our training program is videotaped on location, with your equipment and procedures.  This allows your employees to gain a valuable real-life experience watching the training take place in their store, with their own equipment.  Employees can relate to the training more effectively when it takes place with the familiar surroundings.  Your employees will not only learn faster, they will also be more competent in presenting the beverage program to your customers.</a:t>
            </a:r>
          </a:p>
          <a:p>
            <a:pPr>
              <a:buNone/>
            </a:pPr>
            <a:r>
              <a:rPr lang="en-US" sz="1400" dirty="0" smtClean="0"/>
              <a:t>	 </a:t>
            </a:r>
            <a:endParaRPr lang="en-US" sz="1400" dirty="0"/>
          </a:p>
        </p:txBody>
      </p:sp>
      <p:sp>
        <p:nvSpPr>
          <p:cNvPr id="4" name="Slide Number Placeholder 3"/>
          <p:cNvSpPr>
            <a:spLocks noGrp="1"/>
          </p:cNvSpPr>
          <p:nvPr>
            <p:ph type="sldNum" sz="quarter" idx="12"/>
          </p:nvPr>
        </p:nvSpPr>
        <p:spPr/>
        <p:txBody>
          <a:bodyPr/>
          <a:lstStyle/>
          <a:p>
            <a:pPr>
              <a:defRPr/>
            </a:pPr>
            <a:r>
              <a:rPr lang="en-US" dirty="0" smtClean="0"/>
              <a:t>39</a:t>
            </a:r>
            <a:endParaRPr lang="en-US"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0"/>
            <a:ext cx="9144000" cy="1143000"/>
          </a:xfrm>
        </p:spPr>
        <p:txBody>
          <a:bodyPr/>
          <a:lstStyle/>
          <a:p>
            <a:pPr algn="ctr"/>
            <a:r>
              <a:rPr lang="en-US" sz="3200" dirty="0" smtClean="0"/>
              <a:t>Customer Beverage Training Program</a:t>
            </a:r>
            <a:r>
              <a:rPr lang="en-US" dirty="0" smtClean="0"/>
              <a:t/>
            </a:r>
            <a:br>
              <a:rPr lang="en-US" dirty="0" smtClean="0"/>
            </a:br>
            <a:r>
              <a:rPr lang="en-US" sz="2800" dirty="0" smtClean="0"/>
              <a:t> </a:t>
            </a:r>
            <a:r>
              <a:rPr lang="en-US" sz="1800" dirty="0" smtClean="0"/>
              <a:t>(Continued)</a:t>
            </a:r>
            <a:endParaRPr lang="en-US" sz="1800" dirty="0"/>
          </a:p>
        </p:txBody>
      </p:sp>
      <p:sp>
        <p:nvSpPr>
          <p:cNvPr id="3" name="Content Placeholder 2"/>
          <p:cNvSpPr>
            <a:spLocks noGrp="1"/>
          </p:cNvSpPr>
          <p:nvPr>
            <p:ph idx="1"/>
          </p:nvPr>
        </p:nvSpPr>
        <p:spPr/>
        <p:txBody>
          <a:bodyPr/>
          <a:lstStyle/>
          <a:p>
            <a:pPr>
              <a:buNone/>
            </a:pPr>
            <a:r>
              <a:rPr lang="en-US" sz="2400" b="1" dirty="0" smtClean="0"/>
              <a:t>What you can expect from this training program:</a:t>
            </a:r>
          </a:p>
          <a:p>
            <a:pPr>
              <a:buFont typeface="Arial" pitchFamily="34" charset="0"/>
              <a:buChar char="–"/>
            </a:pPr>
            <a:r>
              <a:rPr lang="en-US" sz="2000" dirty="0" smtClean="0"/>
              <a:t>Increase employee’s knowledge on the care and operation of all beverage equipment.</a:t>
            </a:r>
          </a:p>
          <a:p>
            <a:pPr>
              <a:buFont typeface="Arial" pitchFamily="34" charset="0"/>
              <a:buChar char="–"/>
            </a:pPr>
            <a:r>
              <a:rPr lang="en-US" sz="2000" dirty="0" smtClean="0"/>
              <a:t>Develop employee’s skills and knowledge on the product line, use, and preparation.</a:t>
            </a:r>
          </a:p>
          <a:p>
            <a:pPr>
              <a:buFont typeface="Arial" pitchFamily="34" charset="0"/>
              <a:buChar char="–"/>
            </a:pPr>
            <a:r>
              <a:rPr lang="en-US" sz="2000" dirty="0" smtClean="0"/>
              <a:t>Increase beverage sales and gross profits.</a:t>
            </a:r>
          </a:p>
          <a:p>
            <a:pPr>
              <a:buFont typeface="Arial" pitchFamily="34" charset="0"/>
              <a:buChar char="–"/>
            </a:pPr>
            <a:r>
              <a:rPr lang="en-US" sz="2000" dirty="0" smtClean="0"/>
              <a:t>Increase the number of return customers.</a:t>
            </a:r>
          </a:p>
          <a:p>
            <a:pPr>
              <a:buFont typeface="Arial" pitchFamily="34" charset="0"/>
              <a:buChar char="–"/>
            </a:pPr>
            <a:r>
              <a:rPr lang="en-US" sz="2000" dirty="0" smtClean="0"/>
              <a:t>Create a consistent high level beverage program in all store locations.</a:t>
            </a:r>
          </a:p>
        </p:txBody>
      </p:sp>
      <p:sp>
        <p:nvSpPr>
          <p:cNvPr id="4" name="Slide Number Placeholder 3"/>
          <p:cNvSpPr>
            <a:spLocks noGrp="1"/>
          </p:cNvSpPr>
          <p:nvPr>
            <p:ph type="sldNum" sz="quarter" idx="12"/>
          </p:nvPr>
        </p:nvSpPr>
        <p:spPr/>
        <p:txBody>
          <a:bodyPr/>
          <a:lstStyle/>
          <a:p>
            <a:pPr>
              <a:defRPr/>
            </a:pPr>
            <a:fld id="{E7B624E4-3B89-4ABA-9B57-48401E6A5A64}" type="slidenum">
              <a:rPr lang="en-US" smtClean="0"/>
              <a:pPr>
                <a:defRPr/>
              </a:pPr>
              <a:t>41</a:t>
            </a:fld>
            <a:endParaRPr lang="en-US"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Build CPD During All Dayparts</a:t>
            </a:r>
            <a:endParaRPr lang="en-US" sz="3200" dirty="0"/>
          </a:p>
        </p:txBody>
      </p:sp>
      <p:sp>
        <p:nvSpPr>
          <p:cNvPr id="3" name="Content Placeholder 2"/>
          <p:cNvSpPr>
            <a:spLocks noGrp="1"/>
          </p:cNvSpPr>
          <p:nvPr>
            <p:ph idx="1"/>
          </p:nvPr>
        </p:nvSpPr>
        <p:spPr>
          <a:xfrm>
            <a:off x="533400" y="2819400"/>
            <a:ext cx="8229600" cy="3459163"/>
          </a:xfrm>
        </p:spPr>
        <p:txBody>
          <a:bodyPr/>
          <a:lstStyle/>
          <a:p>
            <a:r>
              <a:rPr lang="en-US" sz="2800" dirty="0" smtClean="0"/>
              <a:t>Attention to Sub Category Components</a:t>
            </a:r>
          </a:p>
          <a:p>
            <a:pPr lvl="1"/>
            <a:endParaRPr lang="en-US" sz="800" dirty="0" smtClean="0"/>
          </a:p>
          <a:p>
            <a:pPr lvl="1"/>
            <a:r>
              <a:rPr lang="en-US" sz="2800" dirty="0" smtClean="0"/>
              <a:t>Proprietary Cappuccino</a:t>
            </a:r>
          </a:p>
          <a:p>
            <a:pPr lvl="1"/>
            <a:r>
              <a:rPr lang="en-US" sz="2800" dirty="0" smtClean="0"/>
              <a:t>Revolution Hot Tea</a:t>
            </a:r>
            <a:endParaRPr lang="en-US" sz="2800" dirty="0"/>
          </a:p>
        </p:txBody>
      </p:sp>
      <p:sp>
        <p:nvSpPr>
          <p:cNvPr id="4" name="Slide Number Placeholder 3"/>
          <p:cNvSpPr>
            <a:spLocks noGrp="1"/>
          </p:cNvSpPr>
          <p:nvPr>
            <p:ph type="sldNum" sz="quarter" idx="12"/>
          </p:nvPr>
        </p:nvSpPr>
        <p:spPr/>
        <p:txBody>
          <a:bodyPr/>
          <a:lstStyle/>
          <a:p>
            <a:pPr>
              <a:defRPr/>
            </a:pPr>
            <a:fld id="{E7B624E4-3B89-4ABA-9B57-48401E6A5A64}" type="slidenum">
              <a:rPr lang="en-US" smtClean="0"/>
              <a:pPr>
                <a:defRPr/>
              </a:pPr>
              <a:t>42</a:t>
            </a:fld>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895600"/>
            <a:ext cx="8229600" cy="3459163"/>
          </a:xfrm>
        </p:spPr>
        <p:txBody>
          <a:bodyPr/>
          <a:lstStyle/>
          <a:p>
            <a:r>
              <a:rPr lang="en-US" sz="2000" dirty="0" smtClean="0"/>
              <a:t>Ability to evaluate and produce proprietary products</a:t>
            </a:r>
          </a:p>
          <a:p>
            <a:r>
              <a:rPr lang="en-US" sz="2000" dirty="0" smtClean="0"/>
              <a:t>Eliminate Lead Time</a:t>
            </a:r>
          </a:p>
          <a:p>
            <a:r>
              <a:rPr lang="en-US" sz="2000" dirty="0" smtClean="0"/>
              <a:t>Plan Promotions based on consumption trends by demographics</a:t>
            </a:r>
            <a:br>
              <a:rPr lang="en-US" sz="2000" dirty="0" smtClean="0"/>
            </a:br>
            <a:r>
              <a:rPr lang="en-US" sz="2000" dirty="0" smtClean="0"/>
              <a:t>to match coffee offerings</a:t>
            </a:r>
          </a:p>
          <a:p>
            <a:r>
              <a:rPr lang="en-US" sz="2000" dirty="0" smtClean="0"/>
              <a:t>Dayparts Menu Strategy</a:t>
            </a:r>
          </a:p>
          <a:p>
            <a:r>
              <a:rPr lang="en-US" sz="2000" dirty="0" smtClean="0"/>
              <a:t>Quality Assurance Program</a:t>
            </a:r>
          </a:p>
          <a:p>
            <a:r>
              <a:rPr lang="en-US" sz="2000" dirty="0" smtClean="0"/>
              <a:t>National Brand Proprietary Products –</a:t>
            </a:r>
            <a:br>
              <a:rPr lang="en-US" sz="2000" dirty="0" smtClean="0"/>
            </a:br>
            <a:r>
              <a:rPr lang="en-US" sz="2000" dirty="0" smtClean="0"/>
              <a:t>(Hershey Varieties – Almond Joy, Heath Bar)</a:t>
            </a:r>
          </a:p>
          <a:p>
            <a:pPr>
              <a:buNone/>
            </a:pPr>
            <a:endParaRPr lang="en-US" sz="2000" dirty="0" smtClean="0"/>
          </a:p>
          <a:p>
            <a:endParaRPr lang="en-US" sz="2000" dirty="0"/>
          </a:p>
        </p:txBody>
      </p:sp>
      <p:sp>
        <p:nvSpPr>
          <p:cNvPr id="4" name="Slide Number Placeholder 3"/>
          <p:cNvSpPr>
            <a:spLocks noGrp="1"/>
          </p:cNvSpPr>
          <p:nvPr>
            <p:ph type="sldNum" sz="quarter" idx="12"/>
          </p:nvPr>
        </p:nvSpPr>
        <p:spPr/>
        <p:txBody>
          <a:bodyPr/>
          <a:lstStyle/>
          <a:p>
            <a:pPr>
              <a:defRPr/>
            </a:pPr>
            <a:fld id="{E7B624E4-3B89-4ABA-9B57-48401E6A5A64}" type="slidenum">
              <a:rPr lang="en-US" smtClean="0"/>
              <a:pPr>
                <a:defRPr/>
              </a:pPr>
              <a:t>43</a:t>
            </a:fld>
            <a:endParaRPr lang="en-US" dirty="0"/>
          </a:p>
        </p:txBody>
      </p:sp>
      <p:sp>
        <p:nvSpPr>
          <p:cNvPr id="5" name="Rectangle 2"/>
          <p:cNvSpPr>
            <a:spLocks noGrp="1" noChangeArrowheads="1"/>
          </p:cNvSpPr>
          <p:nvPr>
            <p:ph type="title"/>
          </p:nvPr>
        </p:nvSpPr>
        <p:spPr/>
        <p:txBody>
          <a:bodyPr/>
          <a:lstStyle/>
          <a:p>
            <a:pPr algn="ctr"/>
            <a:r>
              <a:rPr lang="en-US" sz="3200" b="1" dirty="0" smtClean="0"/>
              <a:t>Development of Proprietary </a:t>
            </a:r>
            <a:br>
              <a:rPr lang="en-US" sz="3200" b="1" dirty="0" smtClean="0"/>
            </a:br>
            <a:r>
              <a:rPr lang="en-US" sz="3200" b="1" dirty="0" smtClean="0"/>
              <a:t>Cappuccino Products</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Proprietary Cappuccino</a:t>
            </a:r>
            <a:br>
              <a:rPr lang="en-US" sz="3200" dirty="0" smtClean="0"/>
            </a:br>
            <a:r>
              <a:rPr lang="en-US" sz="3200" dirty="0" smtClean="0"/>
              <a:t>Growing Afternoon Day Part</a:t>
            </a:r>
            <a:endParaRPr lang="en-US" sz="3200" dirty="0"/>
          </a:p>
        </p:txBody>
      </p:sp>
      <p:graphicFrame>
        <p:nvGraphicFramePr>
          <p:cNvPr id="115714" name="Object 2"/>
          <p:cNvGraphicFramePr>
            <a:graphicFrameLocks noChangeAspect="1"/>
          </p:cNvGraphicFramePr>
          <p:nvPr>
            <p:ph sz="half" idx="1"/>
          </p:nvPr>
        </p:nvGraphicFramePr>
        <p:xfrm>
          <a:off x="1371600" y="2895600"/>
          <a:ext cx="2409825" cy="3457575"/>
        </p:xfrm>
        <a:graphic>
          <a:graphicData uri="http://schemas.openxmlformats.org/presentationml/2006/ole">
            <p:oleObj spid="_x0000_s115714" name="Photo Editor Photo" r:id="rId3" imgW="5257143" imgH="7542857" progId="">
              <p:embed/>
            </p:oleObj>
          </a:graphicData>
        </a:graphic>
      </p:graphicFrame>
      <p:sp>
        <p:nvSpPr>
          <p:cNvPr id="6" name="Content Placeholder 5"/>
          <p:cNvSpPr>
            <a:spLocks noGrp="1"/>
          </p:cNvSpPr>
          <p:nvPr>
            <p:ph sz="half" idx="2"/>
          </p:nvPr>
        </p:nvSpPr>
        <p:spPr>
          <a:xfrm>
            <a:off x="4343400" y="2819400"/>
            <a:ext cx="4038600" cy="3459163"/>
          </a:xfrm>
        </p:spPr>
        <p:txBody>
          <a:bodyPr/>
          <a:lstStyle/>
          <a:p>
            <a:r>
              <a:rPr lang="en-US" sz="2400" dirty="0" smtClean="0"/>
              <a:t>Plan promotions based on consumer trends by demographics/coordinate with coffee offering</a:t>
            </a:r>
          </a:p>
          <a:p>
            <a:r>
              <a:rPr lang="en-US" sz="2400" dirty="0" smtClean="0"/>
              <a:t>Design custom graphic for each promotion</a:t>
            </a:r>
          </a:p>
        </p:txBody>
      </p:sp>
      <p:sp>
        <p:nvSpPr>
          <p:cNvPr id="4" name="Slide Number Placeholder 3"/>
          <p:cNvSpPr>
            <a:spLocks noGrp="1"/>
          </p:cNvSpPr>
          <p:nvPr>
            <p:ph type="sldNum" sz="quarter" idx="12"/>
          </p:nvPr>
        </p:nvSpPr>
        <p:spPr/>
        <p:txBody>
          <a:bodyPr/>
          <a:lstStyle/>
          <a:p>
            <a:pPr>
              <a:defRPr/>
            </a:pPr>
            <a:fld id="{E7B624E4-3B89-4ABA-9B57-48401E6A5A64}" type="slidenum">
              <a:rPr lang="en-US" smtClean="0"/>
              <a:pPr>
                <a:defRPr/>
              </a:pPr>
              <a:t>44</a:t>
            </a:fld>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447800"/>
            <a:ext cx="9144000" cy="762000"/>
          </a:xfrm>
        </p:spPr>
        <p:txBody>
          <a:bodyPr/>
          <a:lstStyle/>
          <a:p>
            <a:pPr algn="ctr"/>
            <a:r>
              <a:rPr lang="en-US" sz="3200" dirty="0"/>
              <a:t/>
            </a:r>
            <a:br>
              <a:rPr lang="en-US" sz="3200" dirty="0"/>
            </a:br>
            <a:r>
              <a:rPr lang="en-US" sz="3200" dirty="0"/>
              <a:t>Revolution Tea Program </a:t>
            </a:r>
            <a:br>
              <a:rPr lang="en-US" sz="3200" dirty="0"/>
            </a:br>
            <a:endParaRPr lang="en-US" sz="3200" dirty="0"/>
          </a:p>
        </p:txBody>
      </p:sp>
      <p:sp>
        <p:nvSpPr>
          <p:cNvPr id="20483" name="Rectangle 3"/>
          <p:cNvSpPr>
            <a:spLocks noGrp="1" noChangeArrowheads="1"/>
          </p:cNvSpPr>
          <p:nvPr>
            <p:ph type="body" idx="1"/>
          </p:nvPr>
        </p:nvSpPr>
        <p:spPr>
          <a:xfrm>
            <a:off x="457200" y="2590800"/>
            <a:ext cx="8458200" cy="4267200"/>
          </a:xfrm>
        </p:spPr>
        <p:txBody>
          <a:bodyPr/>
          <a:lstStyle/>
          <a:p>
            <a:pPr>
              <a:buFontTx/>
              <a:buNone/>
            </a:pPr>
            <a:r>
              <a:rPr lang="en-US" sz="2400" b="1" dirty="0"/>
              <a:t>Objectives:</a:t>
            </a:r>
          </a:p>
          <a:p>
            <a:r>
              <a:rPr lang="en-US" sz="2000" dirty="0"/>
              <a:t>Elevate current Hot Tea Offering with an upscale addition to the Hot Beverage program</a:t>
            </a:r>
          </a:p>
          <a:p>
            <a:r>
              <a:rPr lang="en-US" sz="2000" dirty="0"/>
              <a:t>Provide a component to allow for continued competition with coffee shops i.e. Starbucks</a:t>
            </a:r>
          </a:p>
          <a:p>
            <a:r>
              <a:rPr lang="en-US" sz="2000" dirty="0"/>
              <a:t>Differentiation that provides a competitive advantage over other channels and c-stores</a:t>
            </a:r>
          </a:p>
          <a:p>
            <a:r>
              <a:rPr lang="en-US" sz="2000" dirty="0"/>
              <a:t>Build a “One Stop” offering by attracting new consumers</a:t>
            </a:r>
          </a:p>
          <a:p>
            <a:endParaRPr lang="en-US"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1524000"/>
            <a:ext cx="8229600" cy="1143000"/>
          </a:xfrm>
        </p:spPr>
        <p:txBody>
          <a:bodyPr/>
          <a:lstStyle/>
          <a:p>
            <a:pPr algn="ctr"/>
            <a:r>
              <a:rPr lang="en-US" sz="3200" dirty="0" smtClean="0"/>
              <a:t>Revolution Tea</a:t>
            </a:r>
            <a:endParaRPr lang="en-US" sz="3200" dirty="0"/>
          </a:p>
        </p:txBody>
      </p:sp>
      <p:sp>
        <p:nvSpPr>
          <p:cNvPr id="9" name="Text Placeholder 8"/>
          <p:cNvSpPr>
            <a:spLocks noGrp="1"/>
          </p:cNvSpPr>
          <p:nvPr>
            <p:ph type="body" sz="half" idx="1"/>
          </p:nvPr>
        </p:nvSpPr>
        <p:spPr>
          <a:xfrm>
            <a:off x="457200" y="2667000"/>
            <a:ext cx="4343400" cy="3459163"/>
          </a:xfrm>
        </p:spPr>
        <p:txBody>
          <a:bodyPr/>
          <a:lstStyle/>
          <a:p>
            <a:r>
              <a:rPr lang="en-US" sz="2400" dirty="0" smtClean="0"/>
              <a:t>Completes the Hot Beverage Offering</a:t>
            </a:r>
          </a:p>
          <a:p>
            <a:r>
              <a:rPr lang="en-US" sz="2400" dirty="0" smtClean="0"/>
              <a:t>On trend with consumer preferences</a:t>
            </a:r>
          </a:p>
          <a:p>
            <a:r>
              <a:rPr lang="en-US" sz="2400" dirty="0" smtClean="0"/>
              <a:t>No labor, high profits</a:t>
            </a:r>
          </a:p>
          <a:p>
            <a:r>
              <a:rPr lang="en-US" sz="2400" dirty="0" smtClean="0"/>
              <a:t>Customized display fixture</a:t>
            </a:r>
          </a:p>
          <a:p>
            <a:r>
              <a:rPr lang="en-US" sz="2400" dirty="0" smtClean="0"/>
              <a:t>LTO’s</a:t>
            </a:r>
            <a:endParaRPr lang="en-US" sz="2400" dirty="0"/>
          </a:p>
        </p:txBody>
      </p:sp>
      <p:pic>
        <p:nvPicPr>
          <p:cNvPr id="116738" name="Picture 2"/>
          <p:cNvPicPr>
            <a:picLocks noGrp="1" noChangeAspect="1" noChangeArrowheads="1"/>
          </p:cNvPicPr>
          <p:nvPr>
            <p:ph sz="half" idx="2"/>
          </p:nvPr>
        </p:nvPicPr>
        <p:blipFill>
          <a:blip r:embed="rId2" cstate="print"/>
          <a:stretch>
            <a:fillRect/>
          </a:stretch>
        </p:blipFill>
        <p:spPr bwMode="auto">
          <a:xfrm>
            <a:off x="4876800" y="2895600"/>
            <a:ext cx="1981200" cy="2982051"/>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pPr>
              <a:defRPr/>
            </a:pPr>
            <a:fld id="{B352B1C1-9562-42F8-BDA3-3BEFC683A410}" type="slidenum">
              <a:rPr lang="en-US" smtClean="0"/>
              <a:pPr>
                <a:defRPr/>
              </a:pPr>
              <a:t>46</a:t>
            </a:fld>
            <a:endParaRPr lang="en-US" dirty="0"/>
          </a:p>
        </p:txBody>
      </p:sp>
      <p:pic>
        <p:nvPicPr>
          <p:cNvPr id="8"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086600" y="2057400"/>
            <a:ext cx="1584455" cy="40071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p:txBody>
          <a:bodyPr/>
          <a:lstStyle/>
          <a:p>
            <a:pPr algn="ctr"/>
            <a:r>
              <a:rPr lang="en-US" sz="3200" dirty="0"/>
              <a:t>Market Data: Hot Tea</a:t>
            </a:r>
          </a:p>
        </p:txBody>
      </p:sp>
      <p:sp>
        <p:nvSpPr>
          <p:cNvPr id="41987" name="Content Placeholder 2"/>
          <p:cNvSpPr>
            <a:spLocks noGrp="1"/>
          </p:cNvSpPr>
          <p:nvPr>
            <p:ph idx="4294967295"/>
          </p:nvPr>
        </p:nvSpPr>
        <p:spPr>
          <a:xfrm>
            <a:off x="457200" y="2819400"/>
            <a:ext cx="8229600" cy="3459163"/>
          </a:xfrm>
        </p:spPr>
        <p:txBody>
          <a:bodyPr/>
          <a:lstStyle/>
          <a:p>
            <a:pPr>
              <a:buClr>
                <a:srgbClr val="663300"/>
              </a:buClr>
              <a:buFontTx/>
              <a:buBlip>
                <a:blip r:embed="rId2"/>
              </a:buBlip>
            </a:pPr>
            <a:r>
              <a:rPr lang="en-US" sz="2000" dirty="0"/>
              <a:t>Demographics: Whom? Where?</a:t>
            </a:r>
          </a:p>
          <a:p>
            <a:pPr lvl="1">
              <a:buClr>
                <a:srgbClr val="663300"/>
              </a:buClr>
              <a:buFontTx/>
              <a:buBlip>
                <a:blip r:embed="rId2"/>
              </a:buBlip>
            </a:pPr>
            <a:r>
              <a:rPr lang="en-US" sz="2000" dirty="0"/>
              <a:t>Skews toward female</a:t>
            </a:r>
          </a:p>
          <a:p>
            <a:pPr lvl="1">
              <a:buClr>
                <a:srgbClr val="663300"/>
              </a:buClr>
              <a:buFontTx/>
              <a:buBlip>
                <a:blip r:embed="rId2"/>
              </a:buBlip>
            </a:pPr>
            <a:r>
              <a:rPr lang="en-US" sz="2000" dirty="0"/>
              <a:t>50 year olds consume more than 50%</a:t>
            </a:r>
          </a:p>
          <a:p>
            <a:pPr lvl="1">
              <a:buClr>
                <a:srgbClr val="663300"/>
              </a:buClr>
              <a:buFontTx/>
              <a:buBlip>
                <a:blip r:embed="rId2"/>
              </a:buBlip>
            </a:pPr>
            <a:r>
              <a:rPr lang="en-US" sz="2000" dirty="0"/>
              <a:t>More than 50% of all Hot Tea is served in QSR (maintaining)</a:t>
            </a:r>
          </a:p>
          <a:p>
            <a:pPr lvl="1">
              <a:buClr>
                <a:srgbClr val="663300"/>
              </a:buClr>
              <a:buFontTx/>
              <a:buBlip>
                <a:blip r:embed="rId2"/>
              </a:buBlip>
            </a:pPr>
            <a:r>
              <a:rPr lang="en-US" sz="2000" dirty="0"/>
              <a:t>More than 25% Mid-Scale (increasing)</a:t>
            </a:r>
          </a:p>
          <a:p>
            <a:pPr lvl="1">
              <a:buClr>
                <a:srgbClr val="663300"/>
              </a:buClr>
              <a:buFontTx/>
              <a:buBlip>
                <a:blip r:embed="rId2"/>
              </a:buBlip>
            </a:pPr>
            <a:r>
              <a:rPr lang="en-US" sz="2000" dirty="0"/>
              <a:t>More than 15% Casual Dining (increasing)</a:t>
            </a:r>
          </a:p>
          <a:p>
            <a:pPr>
              <a:buClr>
                <a:srgbClr val="663300"/>
              </a:buClr>
            </a:pPr>
            <a:endParaRPr lang="en-US" dirty="0">
              <a:solidFill>
                <a:srgbClr val="663300"/>
              </a:solidFill>
            </a:endParaRPr>
          </a:p>
          <a:p>
            <a:pPr>
              <a:buClr>
                <a:srgbClr val="663300"/>
              </a:buClr>
              <a:buFontTx/>
              <a:buNone/>
            </a:pPr>
            <a:endParaRPr lang="en-US" sz="2000" dirty="0">
              <a:solidFill>
                <a:srgbClr val="663300"/>
              </a:solidFill>
            </a:endParaRPr>
          </a:p>
          <a:p>
            <a:pPr>
              <a:buFontTx/>
              <a:buNone/>
            </a:pPr>
            <a:endParaRPr lang="en-US" dirty="0"/>
          </a:p>
        </p:txBody>
      </p:sp>
      <p:sp>
        <p:nvSpPr>
          <p:cNvPr id="41988" name="Rectangle 4"/>
          <p:cNvSpPr>
            <a:spLocks noChangeArrowheads="1"/>
          </p:cNvSpPr>
          <p:nvPr/>
        </p:nvSpPr>
        <p:spPr bwMode="auto">
          <a:xfrm>
            <a:off x="4876800" y="5334000"/>
            <a:ext cx="3352800" cy="641350"/>
          </a:xfrm>
          <a:prstGeom prst="rect">
            <a:avLst/>
          </a:prstGeom>
          <a:noFill/>
          <a:ln w="9525">
            <a:noFill/>
            <a:miter lim="800000"/>
            <a:headEnd/>
            <a:tailEnd/>
          </a:ln>
        </p:spPr>
        <p:txBody>
          <a:bodyPr>
            <a:spAutoFit/>
          </a:bodyPr>
          <a:lstStyle/>
          <a:p>
            <a:r>
              <a:rPr lang="en-US">
                <a:latin typeface="Calibri" pitchFamily="34" charset="0"/>
              </a:rPr>
              <a:t>Sources:  Datessentials, StudyLogic, NPD-Crest, 2010</a:t>
            </a: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7367584-6408-4C3F-A15C-4EA6DB06CFC0}" type="slidenum">
              <a:rPr lang="en-US" sz="1200">
                <a:solidFill>
                  <a:schemeClr val="tx1">
                    <a:tint val="75000"/>
                  </a:schemeClr>
                </a:solidFill>
                <a:latin typeface="+mn-lt"/>
              </a:rPr>
              <a:pPr algn="r" fontAlgn="auto">
                <a:spcBef>
                  <a:spcPts val="0"/>
                </a:spcBef>
                <a:spcAft>
                  <a:spcPts val="0"/>
                </a:spcAft>
                <a:defRPr/>
              </a:pPr>
              <a:t>47</a:t>
            </a:fld>
            <a:endParaRPr lang="en-US" sz="1200">
              <a:solidFill>
                <a:schemeClr val="tx1">
                  <a:tint val="75000"/>
                </a:schemeClr>
              </a:solidFill>
              <a:latin typeface="+mn-lt"/>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533400" y="1524000"/>
            <a:ext cx="8229600" cy="1143000"/>
          </a:xfrm>
        </p:spPr>
        <p:txBody>
          <a:bodyPr/>
          <a:lstStyle/>
          <a:p>
            <a:pPr algn="ctr"/>
            <a:r>
              <a:rPr lang="en-US" sz="3200" dirty="0"/>
              <a:t>Market Data: Hot Tea</a:t>
            </a:r>
          </a:p>
        </p:txBody>
      </p:sp>
      <p:sp>
        <p:nvSpPr>
          <p:cNvPr id="43011" name="Content Placeholder 2"/>
          <p:cNvSpPr>
            <a:spLocks noGrp="1"/>
          </p:cNvSpPr>
          <p:nvPr>
            <p:ph idx="4294967295"/>
          </p:nvPr>
        </p:nvSpPr>
        <p:spPr/>
        <p:txBody>
          <a:bodyPr/>
          <a:lstStyle/>
          <a:p>
            <a:pPr>
              <a:buClr>
                <a:srgbClr val="663300"/>
              </a:buClr>
              <a:buFontTx/>
              <a:buBlip>
                <a:blip r:embed="rId3"/>
              </a:buBlip>
            </a:pPr>
            <a:r>
              <a:rPr lang="en-US" sz="2000" dirty="0"/>
              <a:t>Day-Part: When?</a:t>
            </a:r>
          </a:p>
          <a:p>
            <a:pPr lvl="1">
              <a:buClr>
                <a:srgbClr val="663300"/>
              </a:buClr>
              <a:buFontTx/>
              <a:buBlip>
                <a:blip r:embed="rId3"/>
              </a:buBlip>
            </a:pPr>
            <a:r>
              <a:rPr lang="en-US" sz="2000" dirty="0"/>
              <a:t>Almost 50% of all Hot Tea is consumed during breakfast</a:t>
            </a:r>
          </a:p>
          <a:p>
            <a:pPr lvl="1">
              <a:buClr>
                <a:srgbClr val="663300"/>
              </a:buClr>
              <a:buFontTx/>
              <a:buBlip>
                <a:blip r:embed="rId3"/>
              </a:buBlip>
            </a:pPr>
            <a:r>
              <a:rPr lang="en-US" sz="2000" dirty="0"/>
              <a:t>Almost 25% at lunch</a:t>
            </a:r>
          </a:p>
          <a:p>
            <a:pPr lvl="1">
              <a:buClr>
                <a:srgbClr val="663300"/>
              </a:buClr>
              <a:buFontTx/>
              <a:buBlip>
                <a:blip r:embed="rId3"/>
              </a:buBlip>
            </a:pPr>
            <a:r>
              <a:rPr lang="en-US" sz="2000" dirty="0"/>
              <a:t>More than 20% at Dinner</a:t>
            </a:r>
          </a:p>
          <a:p>
            <a:pPr lvl="1">
              <a:buClr>
                <a:srgbClr val="663300"/>
              </a:buClr>
              <a:buFontTx/>
              <a:buBlip>
                <a:blip r:embed="rId3"/>
              </a:buBlip>
            </a:pPr>
            <a:r>
              <a:rPr lang="en-US" sz="2000" dirty="0"/>
              <a:t>About 10% PM Snack</a:t>
            </a:r>
          </a:p>
          <a:p>
            <a:pPr>
              <a:buClr>
                <a:srgbClr val="663300"/>
              </a:buClr>
            </a:pPr>
            <a:endParaRPr lang="en-US" dirty="0">
              <a:solidFill>
                <a:srgbClr val="663300"/>
              </a:solidFill>
            </a:endParaRPr>
          </a:p>
          <a:p>
            <a:pPr>
              <a:buClr>
                <a:srgbClr val="663300"/>
              </a:buClr>
              <a:buFontTx/>
              <a:buNone/>
            </a:pPr>
            <a:endParaRPr lang="en-US" sz="2000" dirty="0">
              <a:solidFill>
                <a:srgbClr val="663300"/>
              </a:solidFill>
            </a:endParaRPr>
          </a:p>
          <a:p>
            <a:pPr>
              <a:buFontTx/>
              <a:buNone/>
            </a:pPr>
            <a:endParaRPr lang="en-US" dirty="0"/>
          </a:p>
        </p:txBody>
      </p:sp>
      <p:sp>
        <p:nvSpPr>
          <p:cNvPr id="43012" name="Rectangle 4"/>
          <p:cNvSpPr>
            <a:spLocks noChangeArrowheads="1"/>
          </p:cNvSpPr>
          <p:nvPr/>
        </p:nvSpPr>
        <p:spPr bwMode="auto">
          <a:xfrm>
            <a:off x="4876800" y="5334000"/>
            <a:ext cx="3352800" cy="641350"/>
          </a:xfrm>
          <a:prstGeom prst="rect">
            <a:avLst/>
          </a:prstGeom>
          <a:noFill/>
          <a:ln w="9525">
            <a:noFill/>
            <a:miter lim="800000"/>
            <a:headEnd/>
            <a:tailEnd/>
          </a:ln>
        </p:spPr>
        <p:txBody>
          <a:bodyPr>
            <a:spAutoFit/>
          </a:bodyPr>
          <a:lstStyle/>
          <a:p>
            <a:r>
              <a:rPr lang="en-US" dirty="0">
                <a:latin typeface="Calibri" pitchFamily="34" charset="0"/>
              </a:rPr>
              <a:t>Sources:  </a:t>
            </a:r>
            <a:r>
              <a:rPr lang="en-US" dirty="0" err="1">
                <a:latin typeface="Calibri" pitchFamily="34" charset="0"/>
              </a:rPr>
              <a:t>Datessentials</a:t>
            </a:r>
            <a:r>
              <a:rPr lang="en-US" dirty="0">
                <a:latin typeface="Calibri" pitchFamily="34" charset="0"/>
              </a:rPr>
              <a:t>, </a:t>
            </a:r>
            <a:r>
              <a:rPr lang="en-US" dirty="0" err="1">
                <a:latin typeface="Calibri" pitchFamily="34" charset="0"/>
              </a:rPr>
              <a:t>StudyLogic</a:t>
            </a:r>
            <a:r>
              <a:rPr lang="en-US" dirty="0">
                <a:latin typeface="Calibri" pitchFamily="34" charset="0"/>
              </a:rPr>
              <a:t>, NPD-Crest, 2010</a:t>
            </a: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52F68A78-8454-42C2-94AB-A4C9BAAA86A3}" type="slidenum">
              <a:rPr lang="en-US" sz="1200">
                <a:solidFill>
                  <a:schemeClr val="tx1">
                    <a:tint val="75000"/>
                  </a:schemeClr>
                </a:solidFill>
                <a:latin typeface="+mn-lt"/>
              </a:rPr>
              <a:pPr algn="r" fontAlgn="auto">
                <a:spcBef>
                  <a:spcPts val="0"/>
                </a:spcBef>
                <a:spcAft>
                  <a:spcPts val="0"/>
                </a:spcAft>
                <a:defRPr/>
              </a:pPr>
              <a:t>48</a:t>
            </a:fld>
            <a:endParaRPr lang="en-US" sz="1200">
              <a:solidFill>
                <a:schemeClr val="tx1">
                  <a:tint val="75000"/>
                </a:schemeClr>
              </a:solidFill>
              <a:latin typeface="+mn-lt"/>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33400" y="1447800"/>
            <a:ext cx="8229600" cy="1600200"/>
          </a:xfrm>
        </p:spPr>
        <p:txBody>
          <a:bodyPr/>
          <a:lstStyle/>
          <a:p>
            <a:pPr algn="ctr"/>
            <a:r>
              <a:rPr lang="en-US" sz="3200" dirty="0"/>
              <a:t>Social Media Opportunities</a:t>
            </a:r>
          </a:p>
        </p:txBody>
      </p:sp>
      <p:sp>
        <p:nvSpPr>
          <p:cNvPr id="54275" name="Rectangle 3"/>
          <p:cNvSpPr>
            <a:spLocks noGrp="1" noChangeArrowheads="1"/>
          </p:cNvSpPr>
          <p:nvPr>
            <p:ph type="body" idx="1"/>
          </p:nvPr>
        </p:nvSpPr>
        <p:spPr>
          <a:xfrm>
            <a:off x="228600" y="2743200"/>
            <a:ext cx="8915400" cy="3657600"/>
          </a:xfrm>
        </p:spPr>
        <p:txBody>
          <a:bodyPr/>
          <a:lstStyle/>
          <a:p>
            <a:r>
              <a:rPr lang="en-US" sz="1600" dirty="0">
                <a:solidFill>
                  <a:srgbClr val="663300"/>
                </a:solidFill>
              </a:rPr>
              <a:t>Become a “Circle K Fan” and get a free box of tea</a:t>
            </a:r>
          </a:p>
          <a:p>
            <a:r>
              <a:rPr lang="en-US" sz="1600" dirty="0">
                <a:solidFill>
                  <a:srgbClr val="663300"/>
                </a:solidFill>
              </a:rPr>
              <a:t>Free Cup of Tea Coupon on Website and Facebook</a:t>
            </a:r>
          </a:p>
          <a:p>
            <a:r>
              <a:rPr lang="en-US" sz="1600" dirty="0">
                <a:solidFill>
                  <a:srgbClr val="663300"/>
                </a:solidFill>
              </a:rPr>
              <a:t>Link to REVOLUTION website to learn more…</a:t>
            </a:r>
          </a:p>
          <a:p>
            <a:r>
              <a:rPr lang="en-US" sz="1600" dirty="0">
                <a:solidFill>
                  <a:srgbClr val="663300"/>
                </a:solidFill>
              </a:rPr>
              <a:t>Circle K Trivia for a Free Cup of Tea</a:t>
            </a:r>
          </a:p>
          <a:p>
            <a:r>
              <a:rPr lang="en-US" sz="1600" dirty="0">
                <a:solidFill>
                  <a:srgbClr val="663300"/>
                </a:solidFill>
              </a:rPr>
              <a:t>“Join the REVOLUTION” Fans – Section for Tea Fans to Chat</a:t>
            </a:r>
          </a:p>
          <a:p>
            <a:r>
              <a:rPr lang="en-US" sz="1600" dirty="0">
                <a:solidFill>
                  <a:srgbClr val="663300"/>
                </a:solidFill>
              </a:rPr>
              <a:t>Name Circle K REVOLUTIONary Retailer of the Month </a:t>
            </a:r>
          </a:p>
          <a:p>
            <a:pPr lvl="1"/>
            <a:r>
              <a:rPr lang="en-US" dirty="0">
                <a:solidFill>
                  <a:srgbClr val="663300"/>
                </a:solidFill>
              </a:rPr>
              <a:t>Weekly posts about Circle K on Revolution facebook page</a:t>
            </a:r>
          </a:p>
          <a:p>
            <a:r>
              <a:rPr lang="en-US" sz="1600" dirty="0">
                <a:solidFill>
                  <a:srgbClr val="663300"/>
                </a:solidFill>
              </a:rPr>
              <a:t>Contests</a:t>
            </a:r>
          </a:p>
          <a:p>
            <a:pPr lvl="1"/>
            <a:r>
              <a:rPr lang="en-US" dirty="0">
                <a:solidFill>
                  <a:srgbClr val="663300"/>
                </a:solidFill>
              </a:rPr>
              <a:t>Facebook upload of Revolution Tea pictures with hidden Circle K’s – find them to win</a:t>
            </a:r>
          </a:p>
          <a:p>
            <a:pPr lvl="1"/>
            <a:r>
              <a:rPr lang="en-US" dirty="0">
                <a:solidFill>
                  <a:srgbClr val="663300"/>
                </a:solidFill>
              </a:rPr>
              <a:t>Hidden box of Revolution Tea w/gift card in store with clues posted on facebook as to where the box is (state, store, location)  </a:t>
            </a:r>
          </a:p>
          <a:p>
            <a:pPr lvl="1"/>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Number Placeholder 6"/>
          <p:cNvSpPr txBox="1">
            <a:spLocks noGrp="1"/>
          </p:cNvSpPr>
          <p:nvPr/>
        </p:nvSpPr>
        <p:spPr bwMode="auto">
          <a:xfrm>
            <a:off x="457200" y="6172200"/>
            <a:ext cx="2133600" cy="476250"/>
          </a:xfrm>
          <a:prstGeom prst="rect">
            <a:avLst/>
          </a:prstGeom>
          <a:noFill/>
          <a:ln w="9525">
            <a:noFill/>
            <a:miter lim="800000"/>
            <a:headEnd/>
            <a:tailEnd/>
          </a:ln>
        </p:spPr>
        <p:txBody>
          <a:bodyPr/>
          <a:lstStyle/>
          <a:p>
            <a:pPr algn="r"/>
            <a:endParaRPr lang="en-US" sz="1400"/>
          </a:p>
        </p:txBody>
      </p:sp>
      <p:sp>
        <p:nvSpPr>
          <p:cNvPr id="22531" name="Rectangle 2"/>
          <p:cNvSpPr>
            <a:spLocks noGrp="1" noChangeArrowheads="1"/>
          </p:cNvSpPr>
          <p:nvPr>
            <p:ph type="title" idx="4294967295"/>
          </p:nvPr>
        </p:nvSpPr>
        <p:spPr>
          <a:xfrm>
            <a:off x="381000" y="1524000"/>
            <a:ext cx="7772400" cy="990600"/>
          </a:xfrm>
        </p:spPr>
        <p:txBody>
          <a:bodyPr/>
          <a:lstStyle/>
          <a:p>
            <a:pPr algn="ctr"/>
            <a:r>
              <a:rPr lang="en-US" sz="3200" dirty="0" smtClean="0"/>
              <a:t>Commodities - Support Team </a:t>
            </a:r>
          </a:p>
        </p:txBody>
      </p:sp>
      <p:sp>
        <p:nvSpPr>
          <p:cNvPr id="22532" name="Rectangle 3"/>
          <p:cNvSpPr>
            <a:spLocks noGrp="1" noChangeArrowheads="1"/>
          </p:cNvSpPr>
          <p:nvPr>
            <p:ph type="body" sz="half" idx="4294967295"/>
          </p:nvPr>
        </p:nvSpPr>
        <p:spPr>
          <a:xfrm>
            <a:off x="381000" y="2514600"/>
            <a:ext cx="5791200" cy="3459163"/>
          </a:xfrm>
        </p:spPr>
        <p:txBody>
          <a:bodyPr/>
          <a:lstStyle/>
          <a:p>
            <a:pPr>
              <a:lnSpc>
                <a:spcPct val="80000"/>
              </a:lnSpc>
            </a:pPr>
            <a:endParaRPr lang="en-US" sz="1600" dirty="0" smtClean="0"/>
          </a:p>
          <a:p>
            <a:pPr>
              <a:lnSpc>
                <a:spcPct val="80000"/>
              </a:lnSpc>
            </a:pPr>
            <a:r>
              <a:rPr lang="en-US" sz="2000" b="1" dirty="0" smtClean="0"/>
              <a:t>Joe Doyle- </a:t>
            </a:r>
            <a:r>
              <a:rPr lang="en-US" sz="2000" dirty="0" smtClean="0"/>
              <a:t>Director of Tea Procurement and Tea products, 29 years in coffee &amp; tea trade</a:t>
            </a:r>
          </a:p>
          <a:p>
            <a:pPr>
              <a:lnSpc>
                <a:spcPct val="80000"/>
              </a:lnSpc>
            </a:pPr>
            <a:endParaRPr lang="en-US" sz="2000" dirty="0" smtClean="0"/>
          </a:p>
          <a:p>
            <a:pPr>
              <a:lnSpc>
                <a:spcPct val="80000"/>
              </a:lnSpc>
            </a:pPr>
            <a:r>
              <a:rPr lang="en-US" sz="2000" b="1" dirty="0" smtClean="0"/>
              <a:t>Tim Fallar- </a:t>
            </a:r>
            <a:r>
              <a:rPr lang="en-US" sz="2000" dirty="0" smtClean="0"/>
              <a:t>Green Coffee Buyer/Risk Manager, 28 years in coffee &amp; tea trade</a:t>
            </a:r>
          </a:p>
          <a:p>
            <a:pPr>
              <a:lnSpc>
                <a:spcPct val="80000"/>
              </a:lnSpc>
            </a:pPr>
            <a:endParaRPr lang="en-US" sz="2000" dirty="0" smtClean="0"/>
          </a:p>
          <a:p>
            <a:pPr>
              <a:lnSpc>
                <a:spcPct val="80000"/>
              </a:lnSpc>
            </a:pPr>
            <a:r>
              <a:rPr lang="en-US" sz="2000" b="1" dirty="0" smtClean="0"/>
              <a:t>Tisha Grant- </a:t>
            </a:r>
            <a:r>
              <a:rPr lang="en-US" sz="2000" dirty="0" smtClean="0"/>
              <a:t>Commodities lab associate and grader</a:t>
            </a:r>
          </a:p>
        </p:txBody>
      </p:sp>
      <p:pic>
        <p:nvPicPr>
          <p:cNvPr id="22533" name="Picture 4" descr="Tim &amp; Tisha Cupping"/>
          <p:cNvPicPr>
            <a:picLocks noGrp="1" noChangeAspect="1" noChangeArrowheads="1"/>
          </p:cNvPicPr>
          <p:nvPr>
            <p:ph sz="quarter" idx="4294967295"/>
          </p:nvPr>
        </p:nvPicPr>
        <p:blipFill>
          <a:blip r:embed="rId2" cstate="print"/>
          <a:srcRect/>
          <a:stretch>
            <a:fillRect/>
          </a:stretch>
        </p:blipFill>
        <p:spPr>
          <a:xfrm>
            <a:off x="5638800" y="4114800"/>
            <a:ext cx="2119313" cy="1292225"/>
          </a:xfrm>
          <a:ln w="6350" cap="flat" cmpd="thickThin" algn="ctr">
            <a:solidFill>
              <a:srgbClr val="663300"/>
            </a:solidFill>
            <a:prstDash val="solid"/>
            <a:miter lim="800000"/>
            <a:headEnd type="none" w="med" len="med"/>
            <a:tailEnd type="none" w="med" len="med"/>
          </a:ln>
        </p:spPr>
      </p:pic>
      <p:pic>
        <p:nvPicPr>
          <p:cNvPr id="22534" name="Picture 5" descr="Joe Doyle"/>
          <p:cNvPicPr>
            <a:picLocks noGrp="1" noChangeAspect="1" noChangeArrowheads="1"/>
          </p:cNvPicPr>
          <p:nvPr>
            <p:ph sz="quarter" idx="4294967295"/>
          </p:nvPr>
        </p:nvPicPr>
        <p:blipFill>
          <a:blip r:embed="rId3" cstate="print"/>
          <a:srcRect/>
          <a:stretch>
            <a:fillRect/>
          </a:stretch>
        </p:blipFill>
        <p:spPr>
          <a:xfrm>
            <a:off x="7239000" y="2895600"/>
            <a:ext cx="1447800" cy="1490663"/>
          </a:xfrm>
          <a:ln w="6350" cap="flat" cmpd="thickThin" algn="ctr">
            <a:solidFill>
              <a:srgbClr val="663300"/>
            </a:solidFill>
            <a:prstDash val="solid"/>
            <a:miter lim="800000"/>
            <a:headEnd type="none" w="med" len="med"/>
            <a:tailEnd type="none" w="med" len="med"/>
          </a:ln>
        </p:spPr>
      </p:pic>
      <p:sp>
        <p:nvSpPr>
          <p:cNvPr id="22535" name="Slide Number Placeholder 7"/>
          <p:cNvSpPr>
            <a:spLocks noGrp="1"/>
          </p:cNvSpPr>
          <p:nvPr>
            <p:ph type="sldNum" sz="quarter" idx="12"/>
          </p:nvPr>
        </p:nvSpPr>
        <p:spPr>
          <a:noFill/>
        </p:spPr>
        <p:txBody>
          <a:bodyPr/>
          <a:lstStyle/>
          <a:p>
            <a:fld id="{B1439861-9851-4620-A23D-040E557391D2}" type="slidenum">
              <a:rPr lang="en-US" smtClean="0">
                <a:latin typeface="Arial" pitchFamily="34" charset="0"/>
              </a:rPr>
              <a:pPr/>
              <a:t>5</a:t>
            </a:fld>
            <a:endParaRPr lang="en-US" smtClean="0">
              <a:latin typeface="Arial" pitchFamily="34"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D_Coffee&amp;More_back.jpg"/>
          <p:cNvPicPr>
            <a:picLocks noChangeAspect="1"/>
          </p:cNvPicPr>
          <p:nvPr/>
        </p:nvPicPr>
        <p:blipFill>
          <a:blip r:embed="rId3"/>
          <a:stretch>
            <a:fillRect/>
          </a:stretch>
        </p:blipFill>
        <p:spPr>
          <a:xfrm>
            <a:off x="0" y="26789"/>
            <a:ext cx="9144000" cy="6804422"/>
          </a:xfrm>
          <a:prstGeom prst="rect">
            <a:avLst/>
          </a:prstGeom>
        </p:spPr>
      </p:pic>
      <p:sp>
        <p:nvSpPr>
          <p:cNvPr id="282627" name="Text Box 3"/>
          <p:cNvSpPr txBox="1">
            <a:spLocks noChangeArrowheads="1"/>
          </p:cNvSpPr>
          <p:nvPr/>
        </p:nvSpPr>
        <p:spPr bwMode="auto">
          <a:xfrm>
            <a:off x="685800" y="1920419"/>
            <a:ext cx="7924800" cy="4708981"/>
          </a:xfrm>
          <a:prstGeom prst="rect">
            <a:avLst/>
          </a:prstGeom>
          <a:noFill/>
          <a:ln w="9525">
            <a:noFill/>
            <a:miter lim="800000"/>
            <a:headEnd/>
            <a:tailEnd/>
          </a:ln>
        </p:spPr>
        <p:txBody>
          <a:bodyPr>
            <a:spAutoFit/>
          </a:bodyPr>
          <a:lstStyle/>
          <a:p>
            <a:pPr algn="ctr">
              <a:defRPr/>
            </a:pPr>
            <a:r>
              <a:rPr lang="en-US" sz="3600" dirty="0">
                <a:solidFill>
                  <a:srgbClr val="663300"/>
                </a:solidFill>
                <a:latin typeface="+mj-lt"/>
              </a:rPr>
              <a:t>Thank You</a:t>
            </a:r>
            <a:r>
              <a:rPr lang="en-US" sz="3600" dirty="0" smtClean="0">
                <a:solidFill>
                  <a:srgbClr val="663300"/>
                </a:solidFill>
                <a:latin typeface="+mj-lt"/>
              </a:rPr>
              <a:t>!</a:t>
            </a:r>
            <a:endParaRPr lang="en-US" sz="3600" dirty="0" smtClean="0">
              <a:solidFill>
                <a:srgbClr val="663300"/>
              </a:solidFill>
              <a:latin typeface="+mj-lt"/>
            </a:endParaRPr>
          </a:p>
          <a:p>
            <a:pPr algn="ctr">
              <a:defRPr/>
            </a:pPr>
            <a:endParaRPr lang="en-US" sz="3600" dirty="0" smtClean="0">
              <a:solidFill>
                <a:srgbClr val="663300"/>
              </a:solidFill>
              <a:latin typeface="+mj-lt"/>
            </a:endParaRPr>
          </a:p>
          <a:p>
            <a:pPr algn="ctr">
              <a:defRPr/>
            </a:pPr>
            <a:endParaRPr lang="en-US" sz="3600" dirty="0" smtClean="0">
              <a:solidFill>
                <a:srgbClr val="663300"/>
              </a:solidFill>
              <a:latin typeface="+mj-lt"/>
            </a:endParaRPr>
          </a:p>
          <a:p>
            <a:pPr algn="ctr">
              <a:defRPr/>
            </a:pPr>
            <a:endParaRPr lang="en-US" sz="3600" dirty="0" smtClean="0">
              <a:solidFill>
                <a:srgbClr val="663300"/>
              </a:solidFill>
              <a:latin typeface="+mj-lt"/>
            </a:endParaRPr>
          </a:p>
          <a:p>
            <a:pPr algn="ctr">
              <a:defRPr/>
            </a:pPr>
            <a:endParaRPr lang="en-US" sz="3600" dirty="0" smtClean="0">
              <a:solidFill>
                <a:srgbClr val="663300"/>
              </a:solidFill>
              <a:latin typeface="+mj-lt"/>
            </a:endParaRPr>
          </a:p>
          <a:p>
            <a:pPr algn="ctr">
              <a:defRPr/>
            </a:pPr>
            <a:endParaRPr lang="en-US" sz="3600" dirty="0" smtClean="0">
              <a:solidFill>
                <a:srgbClr val="663300"/>
              </a:solidFill>
              <a:latin typeface="+mj-lt"/>
            </a:endParaRPr>
          </a:p>
          <a:p>
            <a:pPr algn="ctr">
              <a:defRPr/>
            </a:pPr>
            <a:endParaRPr lang="en-US" sz="3600" dirty="0" smtClean="0">
              <a:solidFill>
                <a:srgbClr val="663300"/>
              </a:solidFill>
              <a:latin typeface="+mj-lt"/>
            </a:endParaRPr>
          </a:p>
          <a:p>
            <a:pPr algn="ctr">
              <a:defRPr/>
            </a:pPr>
            <a:r>
              <a:rPr lang="en-US" sz="2400" b="1" dirty="0">
                <a:solidFill>
                  <a:srgbClr val="663300"/>
                </a:solidFill>
                <a:latin typeface="+mj-lt"/>
              </a:rPr>
              <a:t>Convenience Store Sales </a:t>
            </a:r>
            <a:r>
              <a:rPr lang="en-US" sz="2400" b="1" dirty="0" smtClean="0">
                <a:solidFill>
                  <a:srgbClr val="663300"/>
                </a:solidFill>
                <a:latin typeface="+mj-lt"/>
              </a:rPr>
              <a:t>Division</a:t>
            </a:r>
            <a:endParaRPr lang="en-US" sz="2400" dirty="0" smtClean="0">
              <a:solidFill>
                <a:srgbClr val="3A1D00"/>
              </a:solidFill>
              <a:latin typeface="Book Antiqua" pitchFamily="18" charset="0"/>
            </a:endParaRPr>
          </a:p>
          <a:p>
            <a:pPr algn="ctr">
              <a:defRPr/>
            </a:pPr>
            <a:r>
              <a:rPr lang="en-US" sz="2400" b="1" dirty="0">
                <a:solidFill>
                  <a:srgbClr val="663300"/>
                </a:solidFill>
                <a:latin typeface="Monotype Corsiva" pitchFamily="66" charset="0"/>
              </a:rPr>
              <a:t>Strategic &amp; Dedicated</a:t>
            </a:r>
          </a:p>
        </p:txBody>
      </p:sp>
      <p:sp>
        <p:nvSpPr>
          <p:cNvPr id="52228" name="Slide Number Placeholder 4"/>
          <p:cNvSpPr>
            <a:spLocks noGrp="1"/>
          </p:cNvSpPr>
          <p:nvPr>
            <p:ph type="sldNum" sz="quarter" idx="12"/>
          </p:nvPr>
        </p:nvSpPr>
        <p:spPr>
          <a:noFill/>
        </p:spPr>
        <p:txBody>
          <a:bodyPr/>
          <a:lstStyle/>
          <a:p>
            <a:fld id="{8ABB7822-D847-4EEB-B57C-5936372ABC23}" type="slidenum">
              <a:rPr lang="en-US" smtClean="0">
                <a:latin typeface="Arial" pitchFamily="34" charset="0"/>
              </a:rPr>
              <a:pPr/>
              <a:t>50</a:t>
            </a:fld>
            <a:endParaRPr lang="en-US" dirty="0" smtClean="0">
              <a:latin typeface="Arial"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5" name="Rectangle 2"/>
          <p:cNvSpPr>
            <a:spLocks noGrp="1" noChangeArrowheads="1"/>
          </p:cNvSpPr>
          <p:nvPr>
            <p:ph type="title" sz="quarter" idx="4294967295"/>
          </p:nvPr>
        </p:nvSpPr>
        <p:spPr>
          <a:xfrm>
            <a:off x="0" y="1600200"/>
            <a:ext cx="9144000" cy="609600"/>
          </a:xfrm>
        </p:spPr>
        <p:txBody>
          <a:bodyPr/>
          <a:lstStyle/>
          <a:p>
            <a:pPr algn="ctr" eaLnBrk="1" hangingPunct="1"/>
            <a:r>
              <a:rPr lang="en-US" sz="3200" dirty="0" smtClean="0"/>
              <a:t>S&amp;D Supplied C-Store Chains</a:t>
            </a:r>
          </a:p>
        </p:txBody>
      </p:sp>
      <p:pic>
        <p:nvPicPr>
          <p:cNvPr id="2056" name="Picture 3" descr="Station-Logo-w_letters"/>
          <p:cNvPicPr>
            <a:picLocks noGrp="1" noChangeAspect="1" noChangeArrowheads="1"/>
          </p:cNvPicPr>
          <p:nvPr>
            <p:ph sz="quarter" idx="4294967295"/>
          </p:nvPr>
        </p:nvPicPr>
        <p:blipFill>
          <a:blip r:embed="rId3" cstate="print">
            <a:clrChange>
              <a:clrFrom>
                <a:srgbClr val="FFFFFF"/>
              </a:clrFrom>
              <a:clrTo>
                <a:srgbClr val="FFFFFF">
                  <a:alpha val="0"/>
                </a:srgbClr>
              </a:clrTo>
            </a:clrChange>
          </a:blip>
          <a:srcRect/>
          <a:stretch>
            <a:fillRect/>
          </a:stretch>
        </p:blipFill>
        <p:spPr>
          <a:xfrm>
            <a:off x="6705600" y="3200400"/>
            <a:ext cx="1066800" cy="762000"/>
          </a:xfrm>
        </p:spPr>
      </p:pic>
      <p:pic>
        <p:nvPicPr>
          <p:cNvPr id="2057" name="Picture 4" descr="Rutter's - Why Go Anywhere Else?">
            <a:hlinkClick r:id="rId4"/>
          </p:cNvPr>
          <p:cNvPicPr>
            <a:picLocks noGrp="1" noChangeAspect="1" noChangeArrowheads="1"/>
          </p:cNvPicPr>
          <p:nvPr>
            <p:ph sz="quarter" idx="4294967295"/>
          </p:nvPr>
        </p:nvPicPr>
        <p:blipFill>
          <a:blip r:embed="rId5" cstate="print"/>
          <a:srcRect/>
          <a:stretch>
            <a:fillRect/>
          </a:stretch>
        </p:blipFill>
        <p:spPr>
          <a:xfrm>
            <a:off x="2133600" y="4114800"/>
            <a:ext cx="2133600" cy="685800"/>
          </a:xfrm>
        </p:spPr>
      </p:pic>
      <p:pic>
        <p:nvPicPr>
          <p:cNvPr id="2058" name="Picture 5" descr="logo-group"/>
          <p:cNvPicPr>
            <a:picLocks noChangeAspect="1" noChangeArrowheads="1"/>
          </p:cNvPicPr>
          <p:nvPr/>
        </p:nvPicPr>
        <p:blipFill>
          <a:blip r:embed="rId6" cstate="print"/>
          <a:srcRect/>
          <a:stretch>
            <a:fillRect/>
          </a:stretch>
        </p:blipFill>
        <p:spPr bwMode="auto">
          <a:xfrm>
            <a:off x="2133600" y="5029200"/>
            <a:ext cx="2209800" cy="667544"/>
          </a:xfrm>
          <a:prstGeom prst="rect">
            <a:avLst/>
          </a:prstGeom>
          <a:noFill/>
          <a:ln w="9525">
            <a:noFill/>
            <a:miter lim="800000"/>
            <a:headEnd/>
            <a:tailEnd/>
          </a:ln>
        </p:spPr>
      </p:pic>
      <p:pic>
        <p:nvPicPr>
          <p:cNvPr id="2059" name="Picture 31" descr="http://www.tmtsoftware.com/Portals/8/logos/travel%20centers%20of%20america%20logo.jpg"/>
          <p:cNvPicPr>
            <a:picLocks noChangeAspect="1" noChangeArrowheads="1"/>
          </p:cNvPicPr>
          <p:nvPr/>
        </p:nvPicPr>
        <p:blipFill>
          <a:blip r:embed="rId7" cstate="print">
            <a:clrChange>
              <a:clrFrom>
                <a:srgbClr val="FEFEFE"/>
              </a:clrFrom>
              <a:clrTo>
                <a:srgbClr val="FEFEFE">
                  <a:alpha val="0"/>
                </a:srgbClr>
              </a:clrTo>
            </a:clrChange>
          </a:blip>
          <a:srcRect l="4198" t="6667" r="11069" b="17143"/>
          <a:stretch>
            <a:fillRect/>
          </a:stretch>
        </p:blipFill>
        <p:spPr bwMode="auto">
          <a:xfrm>
            <a:off x="3124200" y="5791200"/>
            <a:ext cx="1219200" cy="838200"/>
          </a:xfrm>
          <a:prstGeom prst="rect">
            <a:avLst/>
          </a:prstGeom>
          <a:noFill/>
          <a:ln w="9525">
            <a:noFill/>
            <a:miter lim="800000"/>
            <a:headEnd/>
            <a:tailEnd/>
          </a:ln>
        </p:spPr>
      </p:pic>
      <p:pic>
        <p:nvPicPr>
          <p:cNvPr id="2060" name="Picture 27" descr="http://img.icbdr.com/MediaManagement/43/I8H77K71T091S4XYH43.gif"/>
          <p:cNvPicPr>
            <a:picLocks noGrp="1" noChangeAspect="1" noChangeArrowheads="1"/>
          </p:cNvPicPr>
          <p:nvPr>
            <p:ph sz="quarter" idx="4294967295"/>
          </p:nvPr>
        </p:nvPicPr>
        <p:blipFill>
          <a:blip r:embed="rId8" cstate="print">
            <a:clrChange>
              <a:clrFrom>
                <a:srgbClr val="FFFFFF"/>
              </a:clrFrom>
              <a:clrTo>
                <a:srgbClr val="FFFFFF">
                  <a:alpha val="0"/>
                </a:srgbClr>
              </a:clrTo>
            </a:clrChange>
          </a:blip>
          <a:srcRect/>
          <a:stretch>
            <a:fillRect/>
          </a:stretch>
        </p:blipFill>
        <p:spPr>
          <a:xfrm>
            <a:off x="6400800" y="2362200"/>
            <a:ext cx="2590800" cy="728663"/>
          </a:xfrm>
        </p:spPr>
      </p:pic>
      <p:grpSp>
        <p:nvGrpSpPr>
          <p:cNvPr id="2061" name="Group 20"/>
          <p:cNvGrpSpPr>
            <a:grpSpLocks/>
          </p:cNvGrpSpPr>
          <p:nvPr/>
        </p:nvGrpSpPr>
        <p:grpSpPr bwMode="auto">
          <a:xfrm>
            <a:off x="381000" y="2133600"/>
            <a:ext cx="1066800" cy="3449638"/>
            <a:chOff x="838200" y="3124200"/>
            <a:chExt cx="1066800" cy="3449638"/>
          </a:xfrm>
        </p:grpSpPr>
        <p:pic>
          <p:nvPicPr>
            <p:cNvPr id="2072" name="Picture 26" descr="Kroger logo">
              <a:hlinkClick r:id="rId9"/>
            </p:cNvPr>
            <p:cNvPicPr>
              <a:picLocks noChangeAspect="1" noChangeArrowheads="1"/>
            </p:cNvPicPr>
            <p:nvPr/>
          </p:nvPicPr>
          <p:blipFill>
            <a:blip r:embed="rId10" cstate="print"/>
            <a:srcRect/>
            <a:stretch>
              <a:fillRect/>
            </a:stretch>
          </p:blipFill>
          <p:spPr bwMode="auto">
            <a:xfrm>
              <a:off x="838200" y="3124200"/>
              <a:ext cx="990600" cy="714375"/>
            </a:xfrm>
            <a:prstGeom prst="rect">
              <a:avLst/>
            </a:prstGeom>
            <a:noFill/>
            <a:ln w="9525">
              <a:noFill/>
              <a:miter lim="800000"/>
              <a:headEnd/>
              <a:tailEnd/>
            </a:ln>
          </p:spPr>
        </p:pic>
        <p:graphicFrame>
          <p:nvGraphicFramePr>
            <p:cNvPr id="2050" name="Object 27"/>
            <p:cNvGraphicFramePr>
              <a:graphicFrameLocks noChangeAspect="1"/>
            </p:cNvGraphicFramePr>
            <p:nvPr/>
          </p:nvGraphicFramePr>
          <p:xfrm>
            <a:off x="914400" y="4494213"/>
            <a:ext cx="990600" cy="342900"/>
          </p:xfrm>
          <a:graphic>
            <a:graphicData uri="http://schemas.openxmlformats.org/presentationml/2006/ole">
              <p:oleObj spid="_x0000_s2050" name="Photo Editor Photo" r:id="rId11" imgW="2629267" imgH="1362265" progId="">
                <p:embed/>
              </p:oleObj>
            </a:graphicData>
          </a:graphic>
        </p:graphicFrame>
        <p:graphicFrame>
          <p:nvGraphicFramePr>
            <p:cNvPr id="2051" name="Object 28"/>
            <p:cNvGraphicFramePr>
              <a:graphicFrameLocks noChangeAspect="1"/>
            </p:cNvGraphicFramePr>
            <p:nvPr/>
          </p:nvGraphicFramePr>
          <p:xfrm>
            <a:off x="914400" y="3962400"/>
            <a:ext cx="990600" cy="344488"/>
          </p:xfrm>
          <a:graphic>
            <a:graphicData uri="http://schemas.openxmlformats.org/presentationml/2006/ole">
              <p:oleObj spid="_x0000_s2051" name="Photo Editor Photo" r:id="rId12" imgW="2629267" imgH="1257476" progId="">
                <p:embed/>
              </p:oleObj>
            </a:graphicData>
          </a:graphic>
        </p:graphicFrame>
        <p:graphicFrame>
          <p:nvGraphicFramePr>
            <p:cNvPr id="2052" name="Object 29"/>
            <p:cNvGraphicFramePr>
              <a:graphicFrameLocks noChangeAspect="1"/>
            </p:cNvGraphicFramePr>
            <p:nvPr/>
          </p:nvGraphicFramePr>
          <p:xfrm>
            <a:off x="914400" y="5045075"/>
            <a:ext cx="990600" cy="395288"/>
          </p:xfrm>
          <a:graphic>
            <a:graphicData uri="http://schemas.openxmlformats.org/presentationml/2006/ole">
              <p:oleObj spid="_x0000_s2052" name="Photo Editor Photo" r:id="rId13" imgW="2553056" imgH="1276190" progId="">
                <p:embed/>
              </p:oleObj>
            </a:graphicData>
          </a:graphic>
        </p:graphicFrame>
        <p:graphicFrame>
          <p:nvGraphicFramePr>
            <p:cNvPr id="2053" name="Object 30"/>
            <p:cNvGraphicFramePr>
              <a:graphicFrameLocks noChangeAspect="1"/>
            </p:cNvGraphicFramePr>
            <p:nvPr/>
          </p:nvGraphicFramePr>
          <p:xfrm>
            <a:off x="914400" y="5648325"/>
            <a:ext cx="990600" cy="377825"/>
          </p:xfrm>
          <a:graphic>
            <a:graphicData uri="http://schemas.openxmlformats.org/presentationml/2006/ole">
              <p:oleObj spid="_x0000_s2053" name="Photo Editor Photo" r:id="rId14" imgW="1771429" imgH="1448002" progId="">
                <p:embed/>
              </p:oleObj>
            </a:graphicData>
          </a:graphic>
        </p:graphicFrame>
        <p:graphicFrame>
          <p:nvGraphicFramePr>
            <p:cNvPr id="2054" name="Object 31"/>
            <p:cNvGraphicFramePr>
              <a:graphicFrameLocks noChangeAspect="1"/>
            </p:cNvGraphicFramePr>
            <p:nvPr/>
          </p:nvGraphicFramePr>
          <p:xfrm>
            <a:off x="914400" y="6243638"/>
            <a:ext cx="990600" cy="330200"/>
          </p:xfrm>
          <a:graphic>
            <a:graphicData uri="http://schemas.openxmlformats.org/presentationml/2006/ole">
              <p:oleObj spid="_x0000_s2054" name="Photo Editor Photo" r:id="rId15" imgW="2828571" imgH="1333333" progId="">
                <p:embed/>
              </p:oleObj>
            </a:graphicData>
          </a:graphic>
        </p:graphicFrame>
      </p:grpSp>
      <p:pic>
        <p:nvPicPr>
          <p:cNvPr id="2062" name="Picture 20" descr="Loves"/>
          <p:cNvPicPr>
            <a:picLocks noChangeAspect="1" noChangeArrowheads="1"/>
          </p:cNvPicPr>
          <p:nvPr/>
        </p:nvPicPr>
        <p:blipFill>
          <a:blip r:embed="rId16" cstate="print"/>
          <a:srcRect/>
          <a:stretch>
            <a:fillRect/>
          </a:stretch>
        </p:blipFill>
        <p:spPr bwMode="auto">
          <a:xfrm>
            <a:off x="4953000" y="5867400"/>
            <a:ext cx="1219200" cy="673100"/>
          </a:xfrm>
          <a:prstGeom prst="rect">
            <a:avLst/>
          </a:prstGeom>
          <a:noFill/>
          <a:ln w="9525">
            <a:noFill/>
            <a:miter lim="800000"/>
            <a:headEnd/>
            <a:tailEnd/>
          </a:ln>
        </p:spPr>
      </p:pic>
      <p:pic>
        <p:nvPicPr>
          <p:cNvPr id="2063" name="Picture 21" descr="Wilson Farms.jpg"/>
          <p:cNvPicPr>
            <a:picLocks noGrp="1" noChangeAspect="1"/>
          </p:cNvPicPr>
          <p:nvPr>
            <p:ph sz="quarter" idx="4294967295"/>
          </p:nvPr>
        </p:nvPicPr>
        <p:blipFill>
          <a:blip r:embed="rId17" cstate="print"/>
          <a:srcRect/>
          <a:stretch>
            <a:fillRect/>
          </a:stretch>
        </p:blipFill>
        <p:spPr>
          <a:xfrm>
            <a:off x="2514600" y="3048000"/>
            <a:ext cx="1371600" cy="892175"/>
          </a:xfrm>
        </p:spPr>
      </p:pic>
      <p:pic>
        <p:nvPicPr>
          <p:cNvPr id="2064" name="Picture 30" descr="http://www.cumberlandfarms.com/images/head_logo.jpg">
            <a:hlinkClick r:id="rId18"/>
          </p:cNvPr>
          <p:cNvPicPr>
            <a:picLocks noChangeAspect="1" noChangeArrowheads="1"/>
          </p:cNvPicPr>
          <p:nvPr/>
        </p:nvPicPr>
        <p:blipFill>
          <a:blip r:embed="rId19" cstate="print"/>
          <a:srcRect r="70953"/>
          <a:stretch>
            <a:fillRect/>
          </a:stretch>
        </p:blipFill>
        <p:spPr bwMode="auto">
          <a:xfrm>
            <a:off x="4648200" y="2438400"/>
            <a:ext cx="1752600" cy="768184"/>
          </a:xfrm>
          <a:prstGeom prst="rect">
            <a:avLst/>
          </a:prstGeom>
          <a:noFill/>
          <a:ln w="9525">
            <a:noFill/>
            <a:miter lim="800000"/>
            <a:headEnd/>
            <a:tailEnd/>
          </a:ln>
        </p:spPr>
      </p:pic>
      <p:pic>
        <p:nvPicPr>
          <p:cNvPr id="2065" name="Picture 2"/>
          <p:cNvPicPr>
            <a:picLocks noChangeAspect="1" noChangeArrowheads="1"/>
          </p:cNvPicPr>
          <p:nvPr/>
        </p:nvPicPr>
        <p:blipFill>
          <a:blip r:embed="rId20" cstate="print">
            <a:clrChange>
              <a:clrFrom>
                <a:srgbClr val="FFFFFF"/>
              </a:clrFrom>
              <a:clrTo>
                <a:srgbClr val="FFFFFF">
                  <a:alpha val="0"/>
                </a:srgbClr>
              </a:clrTo>
            </a:clrChange>
          </a:blip>
          <a:srcRect l="10156" t="66667" r="80469" b="26041"/>
          <a:stretch>
            <a:fillRect/>
          </a:stretch>
        </p:blipFill>
        <p:spPr bwMode="auto">
          <a:xfrm>
            <a:off x="6629400" y="4114800"/>
            <a:ext cx="1305719" cy="762000"/>
          </a:xfrm>
          <a:prstGeom prst="rect">
            <a:avLst/>
          </a:prstGeom>
          <a:noFill/>
          <a:ln w="9525">
            <a:noFill/>
            <a:miter lim="800000"/>
            <a:headEnd/>
            <a:tailEnd/>
          </a:ln>
        </p:spPr>
      </p:pic>
      <p:pic>
        <p:nvPicPr>
          <p:cNvPr id="2066" name="Picture 3"/>
          <p:cNvPicPr>
            <a:picLocks noChangeAspect="1" noChangeArrowheads="1"/>
          </p:cNvPicPr>
          <p:nvPr/>
        </p:nvPicPr>
        <p:blipFill>
          <a:blip r:embed="rId21" cstate="print">
            <a:clrChange>
              <a:clrFrom>
                <a:srgbClr val="FFFFFF"/>
              </a:clrFrom>
              <a:clrTo>
                <a:srgbClr val="FFFFFF">
                  <a:alpha val="0"/>
                </a:srgbClr>
              </a:clrTo>
            </a:clrChange>
          </a:blip>
          <a:srcRect l="11719" t="14583" r="69531" b="73958"/>
          <a:stretch>
            <a:fillRect/>
          </a:stretch>
        </p:blipFill>
        <p:spPr bwMode="auto">
          <a:xfrm>
            <a:off x="2514600" y="2362200"/>
            <a:ext cx="1371600" cy="628650"/>
          </a:xfrm>
          <a:prstGeom prst="rect">
            <a:avLst/>
          </a:prstGeom>
          <a:noFill/>
          <a:ln w="9525">
            <a:noFill/>
            <a:miter lim="800000"/>
            <a:headEnd/>
            <a:tailEnd/>
          </a:ln>
        </p:spPr>
      </p:pic>
      <p:pic>
        <p:nvPicPr>
          <p:cNvPr id="2067" name="Picture 4"/>
          <p:cNvPicPr>
            <a:picLocks noChangeAspect="1" noChangeArrowheads="1"/>
          </p:cNvPicPr>
          <p:nvPr/>
        </p:nvPicPr>
        <p:blipFill>
          <a:blip r:embed="rId22" cstate="print"/>
          <a:srcRect l="39844" t="17709" r="48438" b="78125"/>
          <a:stretch>
            <a:fillRect/>
          </a:stretch>
        </p:blipFill>
        <p:spPr bwMode="auto">
          <a:xfrm>
            <a:off x="381000" y="5943600"/>
            <a:ext cx="2286000" cy="609600"/>
          </a:xfrm>
          <a:prstGeom prst="rect">
            <a:avLst/>
          </a:prstGeom>
          <a:noFill/>
          <a:ln w="9525">
            <a:noFill/>
            <a:miter lim="800000"/>
            <a:headEnd/>
            <a:tailEnd/>
          </a:ln>
        </p:spPr>
      </p:pic>
      <p:pic>
        <p:nvPicPr>
          <p:cNvPr id="2068" name="Picture 21" descr="pilot_flyingJ_3"/>
          <p:cNvPicPr>
            <a:picLocks noChangeAspect="1" noChangeArrowheads="1"/>
          </p:cNvPicPr>
          <p:nvPr/>
        </p:nvPicPr>
        <p:blipFill>
          <a:blip r:embed="rId23" cstate="print">
            <a:clrChange>
              <a:clrFrom>
                <a:srgbClr val="FFFFFF"/>
              </a:clrFrom>
              <a:clrTo>
                <a:srgbClr val="FFFFFF">
                  <a:alpha val="0"/>
                </a:srgbClr>
              </a:clrTo>
            </a:clrChange>
          </a:blip>
          <a:srcRect/>
          <a:stretch>
            <a:fillRect/>
          </a:stretch>
        </p:blipFill>
        <p:spPr bwMode="auto">
          <a:xfrm>
            <a:off x="6629400" y="4953000"/>
            <a:ext cx="1304925" cy="1666875"/>
          </a:xfrm>
          <a:prstGeom prst="rect">
            <a:avLst/>
          </a:prstGeom>
          <a:noFill/>
          <a:ln w="9525">
            <a:noFill/>
            <a:miter lim="800000"/>
            <a:headEnd/>
            <a:tailEnd/>
          </a:ln>
        </p:spPr>
      </p:pic>
      <p:pic>
        <p:nvPicPr>
          <p:cNvPr id="2069" name="Picture 22"/>
          <p:cNvPicPr>
            <a:picLocks noChangeAspect="1" noChangeArrowheads="1"/>
          </p:cNvPicPr>
          <p:nvPr/>
        </p:nvPicPr>
        <p:blipFill>
          <a:blip r:embed="rId24" cstate="print"/>
          <a:srcRect/>
          <a:stretch>
            <a:fillRect/>
          </a:stretch>
        </p:blipFill>
        <p:spPr bwMode="auto">
          <a:xfrm>
            <a:off x="4953000" y="4648200"/>
            <a:ext cx="1143000" cy="900907"/>
          </a:xfrm>
          <a:prstGeom prst="rect">
            <a:avLst/>
          </a:prstGeom>
          <a:noFill/>
          <a:ln w="9525">
            <a:noFill/>
            <a:miter lim="800000"/>
            <a:headEnd/>
            <a:tailEnd/>
          </a:ln>
        </p:spPr>
      </p:pic>
      <p:pic>
        <p:nvPicPr>
          <p:cNvPr id="2070" name="Picture 23"/>
          <p:cNvPicPr>
            <a:picLocks noChangeAspect="1" noChangeArrowheads="1"/>
          </p:cNvPicPr>
          <p:nvPr/>
        </p:nvPicPr>
        <p:blipFill>
          <a:blip r:embed="rId25" cstate="print"/>
          <a:srcRect/>
          <a:stretch>
            <a:fillRect/>
          </a:stretch>
        </p:blipFill>
        <p:spPr bwMode="auto">
          <a:xfrm>
            <a:off x="4953000" y="3352800"/>
            <a:ext cx="952500" cy="957263"/>
          </a:xfrm>
          <a:prstGeom prst="rect">
            <a:avLst/>
          </a:prstGeom>
          <a:noFill/>
          <a:ln w="9525">
            <a:noFill/>
            <a:miter lim="800000"/>
            <a:headEnd/>
            <a:tailEnd/>
          </a:ln>
        </p:spPr>
      </p:pic>
      <p:sp>
        <p:nvSpPr>
          <p:cNvPr id="2071" name="Slide Number Placeholder 24"/>
          <p:cNvSpPr>
            <a:spLocks noGrp="1"/>
          </p:cNvSpPr>
          <p:nvPr>
            <p:ph type="sldNum" sz="quarter" idx="12"/>
          </p:nvPr>
        </p:nvSpPr>
        <p:spPr>
          <a:noFill/>
        </p:spPr>
        <p:txBody>
          <a:bodyPr/>
          <a:lstStyle/>
          <a:p>
            <a:fld id="{A61B423E-270C-41E9-B529-AB15E04FF662}" type="slidenum">
              <a:rPr lang="en-US" smtClean="0">
                <a:latin typeface="Arial" pitchFamily="34" charset="0"/>
              </a:rPr>
              <a:pPr/>
              <a:t>6</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5" name="Picture 4" descr="hardeenw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57200" y="5410200"/>
            <a:ext cx="1651000" cy="1238250"/>
          </a:xfrm>
          <a:prstGeom prst="rect">
            <a:avLst/>
          </a:prstGeom>
          <a:noFill/>
          <a:ln w="9525">
            <a:noFill/>
            <a:miter lim="800000"/>
            <a:headEnd/>
            <a:tailEnd/>
          </a:ln>
        </p:spPr>
      </p:pic>
      <p:pic>
        <p:nvPicPr>
          <p:cNvPr id="3076" name="Picture 5" descr="dunkin"/>
          <p:cNvPicPr>
            <a:picLocks noChangeAspect="1" noChangeArrowheads="1"/>
          </p:cNvPicPr>
          <p:nvPr/>
        </p:nvPicPr>
        <p:blipFill>
          <a:blip r:embed="rId5" cstate="print"/>
          <a:srcRect/>
          <a:stretch>
            <a:fillRect/>
          </a:stretch>
        </p:blipFill>
        <p:spPr bwMode="auto">
          <a:xfrm>
            <a:off x="3810000" y="2590800"/>
            <a:ext cx="1447800" cy="515938"/>
          </a:xfrm>
          <a:prstGeom prst="rect">
            <a:avLst/>
          </a:prstGeom>
          <a:noFill/>
          <a:ln w="9525">
            <a:noFill/>
            <a:miter lim="800000"/>
            <a:headEnd/>
            <a:tailEnd/>
          </a:ln>
        </p:spPr>
      </p:pic>
      <p:pic>
        <p:nvPicPr>
          <p:cNvPr id="3077" name="Picture 6" descr="WENDYZLOGO 1  copy"/>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14400" y="3429000"/>
            <a:ext cx="762000" cy="838200"/>
          </a:xfrm>
          <a:prstGeom prst="rect">
            <a:avLst/>
          </a:prstGeom>
          <a:noFill/>
          <a:ln w="9525">
            <a:noFill/>
            <a:miter lim="800000"/>
            <a:headEnd/>
            <a:tailEnd/>
          </a:ln>
        </p:spPr>
      </p:pic>
      <p:sp>
        <p:nvSpPr>
          <p:cNvPr id="254981" name="Text Box 12"/>
          <p:cNvSpPr txBox="1">
            <a:spLocks noChangeArrowheads="1"/>
          </p:cNvSpPr>
          <p:nvPr/>
        </p:nvSpPr>
        <p:spPr bwMode="auto">
          <a:xfrm>
            <a:off x="0" y="1676400"/>
            <a:ext cx="9144000" cy="534988"/>
          </a:xfrm>
          <a:prstGeom prst="rect">
            <a:avLst/>
          </a:prstGeom>
          <a:noFill/>
          <a:ln w="9525">
            <a:noFill/>
            <a:miter lim="800000"/>
            <a:headEnd/>
            <a:tailEnd/>
          </a:ln>
        </p:spPr>
        <p:txBody>
          <a:bodyPr>
            <a:spAutoFit/>
          </a:bodyPr>
          <a:lstStyle/>
          <a:p>
            <a:pPr algn="ctr" eaLnBrk="0" hangingPunct="0">
              <a:lnSpc>
                <a:spcPct val="90000"/>
              </a:lnSpc>
              <a:spcBef>
                <a:spcPct val="50000"/>
              </a:spcBef>
              <a:defRPr/>
            </a:pPr>
            <a:r>
              <a:rPr lang="en-US" sz="3200" b="1" dirty="0">
                <a:solidFill>
                  <a:srgbClr val="5A2D00"/>
                </a:solidFill>
                <a:latin typeface="+mj-lt"/>
                <a:ea typeface="+mj-ea"/>
                <a:cs typeface="+mj-cs"/>
              </a:rPr>
              <a:t>S&amp;D Supplied Food Service Chains</a:t>
            </a:r>
          </a:p>
        </p:txBody>
      </p:sp>
      <p:pic>
        <p:nvPicPr>
          <p:cNvPr id="3079" name="Picture 16" descr="CHURCH'S CHICKEN 1"/>
          <p:cNvPicPr>
            <a:picLocks noChangeAspect="1" noChangeArrowheads="1"/>
          </p:cNvPicPr>
          <p:nvPr/>
        </p:nvPicPr>
        <p:blipFill>
          <a:blip r:embed="rId7" cstate="print"/>
          <a:srcRect/>
          <a:stretch>
            <a:fillRect/>
          </a:stretch>
        </p:blipFill>
        <p:spPr bwMode="auto">
          <a:xfrm>
            <a:off x="2286000" y="5715000"/>
            <a:ext cx="865188" cy="765175"/>
          </a:xfrm>
          <a:prstGeom prst="rect">
            <a:avLst/>
          </a:prstGeom>
          <a:noFill/>
          <a:ln w="9525">
            <a:noFill/>
            <a:miter lim="800000"/>
            <a:headEnd/>
            <a:tailEnd/>
          </a:ln>
        </p:spPr>
      </p:pic>
      <p:pic>
        <p:nvPicPr>
          <p:cNvPr id="3080" name="Picture 17" descr="BOJANGLES RESTAURANTS 1"/>
          <p:cNvPicPr>
            <a:picLocks noChangeAspect="1" noChangeArrowheads="1"/>
          </p:cNvPicPr>
          <p:nvPr/>
        </p:nvPicPr>
        <p:blipFill>
          <a:blip r:embed="rId8" cstate="print"/>
          <a:srcRect/>
          <a:stretch>
            <a:fillRect/>
          </a:stretch>
        </p:blipFill>
        <p:spPr bwMode="auto">
          <a:xfrm>
            <a:off x="2286000" y="2590800"/>
            <a:ext cx="1066800" cy="555625"/>
          </a:xfrm>
          <a:prstGeom prst="rect">
            <a:avLst/>
          </a:prstGeom>
          <a:noFill/>
          <a:ln w="9525">
            <a:noFill/>
            <a:miter lim="800000"/>
            <a:headEnd/>
            <a:tailEnd/>
          </a:ln>
        </p:spPr>
      </p:pic>
      <p:pic>
        <p:nvPicPr>
          <p:cNvPr id="3081" name="Picture 19" descr="logo"/>
          <p:cNvPicPr>
            <a:picLocks noChangeAspect="1" noChangeArrowheads="1"/>
          </p:cNvPicPr>
          <p:nvPr/>
        </p:nvPicPr>
        <p:blipFill>
          <a:blip r:embed="rId9" cstate="print"/>
          <a:srcRect/>
          <a:stretch>
            <a:fillRect/>
          </a:stretch>
        </p:blipFill>
        <p:spPr bwMode="auto">
          <a:xfrm>
            <a:off x="838200" y="2438400"/>
            <a:ext cx="906463" cy="914400"/>
          </a:xfrm>
          <a:prstGeom prst="rect">
            <a:avLst/>
          </a:prstGeom>
          <a:noFill/>
          <a:ln w="9525">
            <a:noFill/>
            <a:miter lim="800000"/>
            <a:headEnd/>
            <a:tailEnd/>
          </a:ln>
        </p:spPr>
      </p:pic>
      <p:sp>
        <p:nvSpPr>
          <p:cNvPr id="3082" name="Rectangle 2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3200" b="1"/>
          </a:p>
        </p:txBody>
      </p:sp>
      <p:graphicFrame>
        <p:nvGraphicFramePr>
          <p:cNvPr id="3074" name="Object 21"/>
          <p:cNvGraphicFramePr>
            <a:graphicFrameLocks noChangeAspect="1"/>
          </p:cNvGraphicFramePr>
          <p:nvPr/>
        </p:nvGraphicFramePr>
        <p:xfrm>
          <a:off x="990600" y="4724400"/>
          <a:ext cx="687388" cy="628650"/>
        </p:xfrm>
        <a:graphic>
          <a:graphicData uri="http://schemas.openxmlformats.org/presentationml/2006/ole">
            <p:oleObj spid="_x0000_s3074" name="Photo Editor Photo" r:id="rId10" imgW="7980952" imgH="6485714" progId="">
              <p:embed/>
            </p:oleObj>
          </a:graphicData>
        </a:graphic>
      </p:graphicFrame>
      <p:pic>
        <p:nvPicPr>
          <p:cNvPr id="3083" name="Picture 19" descr="http://www.thecurestartsnow.org/photo_gallery/melogo.jpg"/>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209800" y="3581400"/>
            <a:ext cx="1143000" cy="803275"/>
          </a:xfrm>
          <a:prstGeom prst="rect">
            <a:avLst/>
          </a:prstGeom>
          <a:noFill/>
          <a:ln w="9525">
            <a:noFill/>
            <a:miter lim="800000"/>
            <a:headEnd/>
            <a:tailEnd/>
          </a:ln>
        </p:spPr>
      </p:pic>
      <p:pic>
        <p:nvPicPr>
          <p:cNvPr id="3084" name="Picture 21" descr="See full size image">
            <a:hlinkClick r:id="rId12"/>
          </p:cNvPr>
          <p:cNvPicPr>
            <a:picLocks noChangeAspect="1" noChangeArrowheads="1"/>
          </p:cNvPicPr>
          <p:nvPr/>
        </p:nvPicPr>
        <p:blipFill>
          <a:blip r:embed="rId13" cstate="print">
            <a:clrChange>
              <a:clrFrom>
                <a:srgbClr val="FEFEFE"/>
              </a:clrFrom>
              <a:clrTo>
                <a:srgbClr val="FEFEFE">
                  <a:alpha val="0"/>
                </a:srgbClr>
              </a:clrTo>
            </a:clrChange>
          </a:blip>
          <a:srcRect/>
          <a:stretch>
            <a:fillRect/>
          </a:stretch>
        </p:blipFill>
        <p:spPr bwMode="auto">
          <a:xfrm>
            <a:off x="2209800" y="4648200"/>
            <a:ext cx="1066800" cy="762000"/>
          </a:xfrm>
          <a:prstGeom prst="rect">
            <a:avLst/>
          </a:prstGeom>
          <a:noFill/>
          <a:ln w="9525">
            <a:noFill/>
            <a:miter lim="800000"/>
            <a:headEnd/>
            <a:tailEnd/>
          </a:ln>
        </p:spPr>
      </p:pic>
      <p:pic>
        <p:nvPicPr>
          <p:cNvPr id="3085" name="Picture 19" descr="http://www.eatingdeals.com/wp-content/uploads/2009/05/applebees-logo.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7277100" y="3505200"/>
            <a:ext cx="1638300" cy="958850"/>
          </a:xfrm>
          <a:prstGeom prst="rect">
            <a:avLst/>
          </a:prstGeom>
          <a:noFill/>
          <a:ln w="9525">
            <a:noFill/>
            <a:miter lim="800000"/>
            <a:headEnd/>
            <a:tailEnd/>
          </a:ln>
        </p:spPr>
      </p:pic>
      <p:pic>
        <p:nvPicPr>
          <p:cNvPr id="3086" name="Picture 20" descr="http://joyceagojo.files.wordpress.com/2009/07/krispy_kreme_logo.jpg"/>
          <p:cNvPicPr>
            <a:picLocks noChangeAspect="1" noChangeArrowheads="1"/>
          </p:cNvPicPr>
          <p:nvPr/>
        </p:nvPicPr>
        <p:blipFill>
          <a:blip r:embed="rId15" cstate="print"/>
          <a:srcRect/>
          <a:stretch>
            <a:fillRect/>
          </a:stretch>
        </p:blipFill>
        <p:spPr bwMode="auto">
          <a:xfrm>
            <a:off x="3733800" y="3657600"/>
            <a:ext cx="1524000" cy="457200"/>
          </a:xfrm>
          <a:prstGeom prst="rect">
            <a:avLst/>
          </a:prstGeom>
          <a:noFill/>
          <a:ln w="9525">
            <a:noFill/>
            <a:miter lim="800000"/>
            <a:headEnd/>
            <a:tailEnd/>
          </a:ln>
        </p:spPr>
      </p:pic>
      <p:pic>
        <p:nvPicPr>
          <p:cNvPr id="3087" name="Picture 21" descr="http://paxarcana.files.wordpress.com/2008/08/olive_garden1.jpg"/>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7239000" y="2514600"/>
            <a:ext cx="1624013" cy="790575"/>
          </a:xfrm>
          <a:prstGeom prst="rect">
            <a:avLst/>
          </a:prstGeom>
          <a:noFill/>
          <a:ln w="9525">
            <a:noFill/>
            <a:miter lim="800000"/>
            <a:headEnd/>
            <a:tailEnd/>
          </a:ln>
        </p:spPr>
      </p:pic>
      <p:pic>
        <p:nvPicPr>
          <p:cNvPr id="3088" name="Picture 22" descr="http://www.bridgew.edu/PSCC/hd_logo.jpg"/>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3733800" y="4495800"/>
            <a:ext cx="1620838" cy="1009650"/>
          </a:xfrm>
          <a:prstGeom prst="rect">
            <a:avLst/>
          </a:prstGeom>
          <a:noFill/>
          <a:ln w="9525">
            <a:noFill/>
            <a:miter lim="800000"/>
            <a:headEnd/>
            <a:tailEnd/>
          </a:ln>
        </p:spPr>
      </p:pic>
      <p:pic>
        <p:nvPicPr>
          <p:cNvPr id="3089" name="Picture 23" descr="See full size image">
            <a:hlinkClick r:id="rId18"/>
          </p:cNvPr>
          <p:cNvPicPr>
            <a:picLocks noChangeAspect="1" noChangeArrowheads="1"/>
          </p:cNvPicPr>
          <p:nvPr/>
        </p:nvPicPr>
        <p:blipFill>
          <a:blip r:embed="rId19" cstate="print"/>
          <a:srcRect/>
          <a:stretch>
            <a:fillRect/>
          </a:stretch>
        </p:blipFill>
        <p:spPr bwMode="auto">
          <a:xfrm>
            <a:off x="5791200" y="3733800"/>
            <a:ext cx="1181100" cy="676275"/>
          </a:xfrm>
          <a:prstGeom prst="rect">
            <a:avLst/>
          </a:prstGeom>
          <a:noFill/>
          <a:ln w="9525">
            <a:noFill/>
            <a:miter lim="800000"/>
            <a:headEnd/>
            <a:tailEnd/>
          </a:ln>
        </p:spPr>
      </p:pic>
      <p:pic>
        <p:nvPicPr>
          <p:cNvPr id="3090" name="Picture 24" descr="See full size image">
            <a:hlinkClick r:id="rId20"/>
          </p:cNvPr>
          <p:cNvPicPr>
            <a:picLocks noChangeAspect="1" noChangeArrowheads="1"/>
          </p:cNvPicPr>
          <p:nvPr/>
        </p:nvPicPr>
        <p:blipFill>
          <a:blip r:embed="rId21" cstate="print">
            <a:clrChange>
              <a:clrFrom>
                <a:srgbClr val="FBFCFF"/>
              </a:clrFrom>
              <a:clrTo>
                <a:srgbClr val="FBFCFF">
                  <a:alpha val="0"/>
                </a:srgbClr>
              </a:clrTo>
            </a:clrChange>
          </a:blip>
          <a:srcRect/>
          <a:stretch>
            <a:fillRect/>
          </a:stretch>
        </p:blipFill>
        <p:spPr bwMode="auto">
          <a:xfrm>
            <a:off x="3886200" y="5791200"/>
            <a:ext cx="1371600" cy="600075"/>
          </a:xfrm>
          <a:prstGeom prst="rect">
            <a:avLst/>
          </a:prstGeom>
          <a:noFill/>
          <a:ln w="9525">
            <a:noFill/>
            <a:miter lim="800000"/>
            <a:headEnd/>
            <a:tailEnd/>
          </a:ln>
        </p:spPr>
      </p:pic>
      <p:pic>
        <p:nvPicPr>
          <p:cNvPr id="3091" name="Picture 25" descr="See full size image">
            <a:hlinkClick r:id="rId22"/>
          </p:cNvPr>
          <p:cNvPicPr>
            <a:picLocks noChangeAspect="1" noChangeArrowheads="1"/>
          </p:cNvPicPr>
          <p:nvPr/>
        </p:nvPicPr>
        <p:blipFill>
          <a:blip r:embed="rId23" cstate="print">
            <a:clrChange>
              <a:clrFrom>
                <a:srgbClr val="FFFFFF"/>
              </a:clrFrom>
              <a:clrTo>
                <a:srgbClr val="FFFFFF">
                  <a:alpha val="0"/>
                </a:srgbClr>
              </a:clrTo>
            </a:clrChange>
          </a:blip>
          <a:srcRect/>
          <a:stretch>
            <a:fillRect/>
          </a:stretch>
        </p:blipFill>
        <p:spPr bwMode="auto">
          <a:xfrm>
            <a:off x="5715000" y="2514600"/>
            <a:ext cx="1143000" cy="762000"/>
          </a:xfrm>
          <a:prstGeom prst="rect">
            <a:avLst/>
          </a:prstGeom>
          <a:noFill/>
          <a:ln w="9525">
            <a:noFill/>
            <a:miter lim="800000"/>
            <a:headEnd/>
            <a:tailEnd/>
          </a:ln>
        </p:spPr>
      </p:pic>
      <p:pic>
        <p:nvPicPr>
          <p:cNvPr id="3092" name="Picture 27" descr="http://tbn0.google.com/images?q=tbn:pPU0b-gfZuofbM:http://static.px.yelp.com/bphoto/5SZsE-Qphf7GUwLNV3Hz1A/l">
            <a:hlinkClick r:id="rId24"/>
          </p:cNvPr>
          <p:cNvPicPr>
            <a:picLocks noChangeAspect="1" noChangeArrowheads="1"/>
          </p:cNvPicPr>
          <p:nvPr/>
        </p:nvPicPr>
        <p:blipFill>
          <a:blip r:embed="rId25" cstate="print"/>
          <a:srcRect l="2046"/>
          <a:stretch>
            <a:fillRect/>
          </a:stretch>
        </p:blipFill>
        <p:spPr bwMode="auto">
          <a:xfrm>
            <a:off x="5715000" y="4648200"/>
            <a:ext cx="1289050" cy="838200"/>
          </a:xfrm>
          <a:prstGeom prst="rect">
            <a:avLst/>
          </a:prstGeom>
          <a:noFill/>
          <a:ln w="9525">
            <a:noFill/>
            <a:miter lim="800000"/>
            <a:headEnd/>
            <a:tailEnd/>
          </a:ln>
        </p:spPr>
      </p:pic>
      <p:pic>
        <p:nvPicPr>
          <p:cNvPr id="3093" name="Picture 23" descr="http://www.nationaloperationwelcomehome.com/Images/BobEvansLogoSm.jpg"/>
          <p:cNvPicPr>
            <a:picLocks noChangeAspect="1" noChangeArrowheads="1"/>
          </p:cNvPicPr>
          <p:nvPr/>
        </p:nvPicPr>
        <p:blipFill>
          <a:blip r:embed="rId26" cstate="print">
            <a:clrChange>
              <a:clrFrom>
                <a:srgbClr val="FFFFFF"/>
              </a:clrFrom>
              <a:clrTo>
                <a:srgbClr val="FFFFFF">
                  <a:alpha val="0"/>
                </a:srgbClr>
              </a:clrTo>
            </a:clrChange>
          </a:blip>
          <a:srcRect/>
          <a:stretch>
            <a:fillRect/>
          </a:stretch>
        </p:blipFill>
        <p:spPr bwMode="auto">
          <a:xfrm>
            <a:off x="7391400" y="4648200"/>
            <a:ext cx="1190625" cy="752475"/>
          </a:xfrm>
          <a:prstGeom prst="rect">
            <a:avLst/>
          </a:prstGeom>
          <a:noFill/>
          <a:ln w="9525">
            <a:noFill/>
            <a:miter lim="800000"/>
            <a:headEnd/>
            <a:tailEnd/>
          </a:ln>
        </p:spPr>
      </p:pic>
      <p:sp>
        <p:nvSpPr>
          <p:cNvPr id="3094" name="Slide Number Placeholder 22"/>
          <p:cNvSpPr>
            <a:spLocks noGrp="1"/>
          </p:cNvSpPr>
          <p:nvPr>
            <p:ph type="sldNum" sz="quarter" idx="12"/>
          </p:nvPr>
        </p:nvSpPr>
        <p:spPr>
          <a:noFill/>
        </p:spPr>
        <p:txBody>
          <a:bodyPr/>
          <a:lstStyle/>
          <a:p>
            <a:fld id="{E15E11D4-1FD5-4B14-867C-8765F14B0ED6}" type="slidenum">
              <a:rPr lang="en-US" smtClean="0">
                <a:latin typeface="Arial" pitchFamily="34" charset="0"/>
              </a:rPr>
              <a:pPr/>
              <a:t>7</a:t>
            </a:fld>
            <a:endParaRPr lang="en-US" smtClean="0">
              <a:latin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1981200"/>
            <a:ext cx="9144000" cy="914400"/>
          </a:xfrm>
        </p:spPr>
        <p:txBody>
          <a:bodyPr/>
          <a:lstStyle/>
          <a:p>
            <a:pPr algn="ctr" eaLnBrk="1" hangingPunct="1"/>
            <a:r>
              <a:rPr lang="en-US" sz="3200" dirty="0" smtClean="0"/>
              <a:t>Convenience Store Mission Statement</a:t>
            </a:r>
          </a:p>
        </p:txBody>
      </p:sp>
      <p:sp>
        <p:nvSpPr>
          <p:cNvPr id="615427" name="Rectangle 3"/>
          <p:cNvSpPr>
            <a:spLocks noGrp="1" noChangeArrowheads="1"/>
          </p:cNvSpPr>
          <p:nvPr>
            <p:ph type="body" idx="4294967295"/>
          </p:nvPr>
        </p:nvSpPr>
        <p:spPr>
          <a:xfrm>
            <a:off x="76200" y="3200400"/>
            <a:ext cx="9144000" cy="2209800"/>
          </a:xfrm>
        </p:spPr>
        <p:txBody>
          <a:bodyPr/>
          <a:lstStyle/>
          <a:p>
            <a:pPr eaLnBrk="1" hangingPunct="1">
              <a:buFontTx/>
              <a:buNone/>
            </a:pPr>
            <a:r>
              <a:rPr lang="en-US" sz="2400" b="1" dirty="0" smtClean="0">
                <a:solidFill>
                  <a:srgbClr val="996633"/>
                </a:solidFill>
              </a:rPr>
              <a:t>   </a:t>
            </a:r>
            <a:r>
              <a:rPr lang="en-US" sz="2800" b="1" dirty="0" smtClean="0">
                <a:solidFill>
                  <a:srgbClr val="996633"/>
                </a:solidFill>
              </a:rPr>
              <a:t>To provide innovative solutions, service and systems for sustained, profitable growth in</a:t>
            </a:r>
            <a:br>
              <a:rPr lang="en-US" sz="2800" b="1" dirty="0" smtClean="0">
                <a:solidFill>
                  <a:srgbClr val="996633"/>
                </a:solidFill>
              </a:rPr>
            </a:br>
            <a:r>
              <a:rPr lang="en-US" sz="2800" b="1" dirty="0" smtClean="0">
                <a:solidFill>
                  <a:srgbClr val="996633"/>
                </a:solidFill>
              </a:rPr>
              <a:t>the Hot Beverage category through continued research and development.</a:t>
            </a:r>
          </a:p>
        </p:txBody>
      </p:sp>
      <p:sp>
        <p:nvSpPr>
          <p:cNvPr id="23556" name="Slide Number Placeholder 4"/>
          <p:cNvSpPr>
            <a:spLocks noGrp="1"/>
          </p:cNvSpPr>
          <p:nvPr>
            <p:ph type="sldNum" sz="quarter" idx="12"/>
          </p:nvPr>
        </p:nvSpPr>
        <p:spPr>
          <a:noFill/>
        </p:spPr>
        <p:txBody>
          <a:bodyPr/>
          <a:lstStyle/>
          <a:p>
            <a:fld id="{6BE4D2D1-5B33-46D5-A1B9-E07E5C7F2B0F}" type="slidenum">
              <a:rPr lang="en-US" smtClean="0">
                <a:latin typeface="Arial" pitchFamily="34" charset="0"/>
              </a:rPr>
              <a:pPr/>
              <a:t>8</a:t>
            </a:fld>
            <a:endParaRPr lang="en-US" smtClean="0">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afterEffect">
                                  <p:stCondLst>
                                    <p:cond delay="500"/>
                                  </p:stCondLst>
                                  <p:childTnLst>
                                    <p:animClr clrSpc="hsl" dir="cw">
                                      <p:cBhvr override="childStyle">
                                        <p:cTn id="6" dur="1000" fill="hold"/>
                                        <p:tgtEl>
                                          <p:spTgt spid="615427">
                                            <p:txEl>
                                              <p:pRg st="0" end="0"/>
                                            </p:txEl>
                                          </p:spTgt>
                                        </p:tgtEl>
                                        <p:attrNameLst>
                                          <p:attrName>style.color</p:attrName>
                                        </p:attrNameLst>
                                      </p:cBhvr>
                                      <p:by>
                                        <p:hsl h="-7200000" s="0" l="0"/>
                                      </p:by>
                                    </p:animClr>
                                    <p:animClr clrSpc="hsl" dir="cw">
                                      <p:cBhvr>
                                        <p:cTn id="7" dur="1000" fill="hold"/>
                                        <p:tgtEl>
                                          <p:spTgt spid="615427">
                                            <p:txEl>
                                              <p:pRg st="0" end="0"/>
                                            </p:txEl>
                                          </p:spTgt>
                                        </p:tgtEl>
                                        <p:attrNameLst>
                                          <p:attrName>fillcolor</p:attrName>
                                        </p:attrNameLst>
                                      </p:cBhvr>
                                      <p:by>
                                        <p:hsl h="-7200000" s="0" l="0"/>
                                      </p:by>
                                    </p:animClr>
                                    <p:animClr clrSpc="hsl" dir="cw">
                                      <p:cBhvr>
                                        <p:cTn id="8" dur="1000" fill="hold"/>
                                        <p:tgtEl>
                                          <p:spTgt spid="615427">
                                            <p:txEl>
                                              <p:pRg st="0" end="0"/>
                                            </p:txEl>
                                          </p:spTgt>
                                        </p:tgtEl>
                                        <p:attrNameLst>
                                          <p:attrName>stroke.color</p:attrName>
                                        </p:attrNameLst>
                                      </p:cBhvr>
                                      <p:by>
                                        <p:hsl h="-7200000" s="0" l="0"/>
                                      </p:by>
                                    </p:animClr>
                                    <p:set>
                                      <p:cBhvr>
                                        <p:cTn id="9" dur="1000" fill="hold"/>
                                        <p:tgtEl>
                                          <p:spTgt spid="61542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27" grpId="0" build="p" advAuto="50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1447800"/>
            <a:ext cx="9144000" cy="1143000"/>
          </a:xfrm>
        </p:spPr>
        <p:txBody>
          <a:bodyPr>
            <a:normAutofit/>
          </a:bodyPr>
          <a:lstStyle/>
          <a:p>
            <a:pPr algn="ctr"/>
            <a:r>
              <a:rPr lang="en-US" sz="3200" b="1" dirty="0" smtClean="0">
                <a:solidFill>
                  <a:srgbClr val="663300"/>
                </a:solidFill>
              </a:rPr>
              <a:t>Creating The New Coffee Culture</a:t>
            </a:r>
          </a:p>
        </p:txBody>
      </p:sp>
      <p:sp>
        <p:nvSpPr>
          <p:cNvPr id="24579" name="Rectangle 3"/>
          <p:cNvSpPr>
            <a:spLocks noGrp="1" noChangeArrowheads="1"/>
          </p:cNvSpPr>
          <p:nvPr>
            <p:ph idx="1"/>
          </p:nvPr>
        </p:nvSpPr>
        <p:spPr>
          <a:xfrm>
            <a:off x="762000" y="2514600"/>
            <a:ext cx="7086600" cy="4343400"/>
          </a:xfrm>
        </p:spPr>
        <p:txBody>
          <a:bodyPr>
            <a:normAutofit/>
          </a:bodyPr>
          <a:lstStyle/>
          <a:p>
            <a:pPr>
              <a:buNone/>
            </a:pPr>
            <a:r>
              <a:rPr lang="en-US" b="1" dirty="0" smtClean="0">
                <a:solidFill>
                  <a:srgbClr val="663300"/>
                </a:solidFill>
              </a:rPr>
              <a:t>Strategy for Growth</a:t>
            </a:r>
          </a:p>
          <a:p>
            <a:r>
              <a:rPr lang="en-US" sz="2400" dirty="0" smtClean="0">
                <a:solidFill>
                  <a:srgbClr val="663300"/>
                </a:solidFill>
              </a:rPr>
              <a:t>Core Offering &amp; Blend Development</a:t>
            </a:r>
          </a:p>
          <a:p>
            <a:r>
              <a:rPr lang="en-US" sz="2400" dirty="0" smtClean="0">
                <a:solidFill>
                  <a:srgbClr val="663300"/>
                </a:solidFill>
              </a:rPr>
              <a:t>Attention to Sub Category Components</a:t>
            </a:r>
          </a:p>
          <a:p>
            <a:r>
              <a:rPr lang="en-US" sz="2400" dirty="0" smtClean="0">
                <a:solidFill>
                  <a:srgbClr val="663300"/>
                </a:solidFill>
              </a:rPr>
              <a:t>Build CPD During all Dayparts</a:t>
            </a:r>
          </a:p>
          <a:p>
            <a:r>
              <a:rPr lang="en-US" sz="2400" dirty="0" smtClean="0">
                <a:solidFill>
                  <a:srgbClr val="663300"/>
                </a:solidFill>
              </a:rPr>
              <a:t>Marketing &amp; Merchandising Support</a:t>
            </a:r>
          </a:p>
          <a:p>
            <a:r>
              <a:rPr lang="en-US" sz="2400" dirty="0" smtClean="0">
                <a:solidFill>
                  <a:srgbClr val="663300"/>
                </a:solidFill>
              </a:rPr>
              <a:t>Excellence in Execution</a:t>
            </a:r>
          </a:p>
          <a:p>
            <a:r>
              <a:rPr lang="en-US" sz="2400" dirty="0" smtClean="0">
                <a:solidFill>
                  <a:srgbClr val="663300"/>
                </a:solidFill>
              </a:rPr>
              <a:t>Quality Control Checks and Balances</a:t>
            </a:r>
          </a:p>
          <a:p>
            <a:endParaRPr lang="en-US" dirty="0" smtClean="0"/>
          </a:p>
          <a:p>
            <a:endParaRPr lang="en-US" dirty="0" smtClean="0"/>
          </a:p>
          <a:p>
            <a:pPr>
              <a:buNone/>
            </a:pPr>
            <a:endParaRPr lang="en-US" dirty="0" smtClean="0"/>
          </a:p>
        </p:txBody>
      </p:sp>
      <p:sp>
        <p:nvSpPr>
          <p:cNvPr id="24580" name="Slide Number Placeholder 4"/>
          <p:cNvSpPr>
            <a:spLocks noGrp="1"/>
          </p:cNvSpPr>
          <p:nvPr>
            <p:ph type="sldNum" sz="quarter" idx="12"/>
          </p:nvPr>
        </p:nvSpPr>
        <p:spPr>
          <a:noFill/>
        </p:spPr>
        <p:txBody>
          <a:bodyPr/>
          <a:lstStyle/>
          <a:p>
            <a:fld id="{FD5416FC-B0E1-43BB-AB49-36F458B95F95}" type="slidenum">
              <a:rPr lang="en-US" smtClean="0">
                <a:latin typeface="Arial" pitchFamily="34" charset="0"/>
              </a:rPr>
              <a:pPr/>
              <a:t>9</a:t>
            </a:fld>
            <a:endParaRPr lang="en-US" smtClean="0">
              <a:latin typeface="Arial"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amp;D Coffee">
  <a:themeElements>
    <a:clrScheme name="S&amp;D Coffe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D Coffe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amp;D Coffe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amp;D Coffe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amp;D Coffe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amp;D Coffe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amp;D Coffe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amp;D Coffe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amp;D Coffe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amp;D Coffe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amp;D Coffe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amp;D Coffe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amp;D Coffe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Blends</Template>
  <TotalTime>7954</TotalTime>
  <Words>3329</Words>
  <Application>Microsoft Office PowerPoint</Application>
  <PresentationFormat>On-screen Show (4:3)</PresentationFormat>
  <Paragraphs>359</Paragraphs>
  <Slides>50</Slides>
  <Notes>8</Notes>
  <HiddenSlides>0</HiddenSlides>
  <MMClips>0</MMClips>
  <ScaleCrop>false</ScaleCrop>
  <HeadingPairs>
    <vt:vector size="6" baseType="variant">
      <vt:variant>
        <vt:lpstr>Design Template</vt:lpstr>
      </vt:variant>
      <vt:variant>
        <vt:i4>2</vt:i4>
      </vt:variant>
      <vt:variant>
        <vt:lpstr>Embedded OLE Servers</vt:lpstr>
      </vt:variant>
      <vt:variant>
        <vt:i4>2</vt:i4>
      </vt:variant>
      <vt:variant>
        <vt:lpstr>Slide Titles</vt:lpstr>
      </vt:variant>
      <vt:variant>
        <vt:i4>50</vt:i4>
      </vt:variant>
    </vt:vector>
  </HeadingPairs>
  <TitlesOfParts>
    <vt:vector size="54" baseType="lpstr">
      <vt:lpstr>S&amp;D Coffee</vt:lpstr>
      <vt:lpstr>Office Theme</vt:lpstr>
      <vt:lpstr>Photo Editor Photo</vt:lpstr>
      <vt:lpstr>Microsoft Excel 97 - 2004 Worksheet</vt:lpstr>
      <vt:lpstr>Slide 1</vt:lpstr>
      <vt:lpstr>State of the Art Roasting</vt:lpstr>
      <vt:lpstr>Commitment to Quality</vt:lpstr>
      <vt:lpstr>Master Cupper- Fred Taylor</vt:lpstr>
      <vt:lpstr>Commodities - Support Team </vt:lpstr>
      <vt:lpstr>S&amp;D Supplied C-Store Chains</vt:lpstr>
      <vt:lpstr>Slide 7</vt:lpstr>
      <vt:lpstr>Convenience Store Mission Statement</vt:lpstr>
      <vt:lpstr>Creating The New Coffee Culture</vt:lpstr>
      <vt:lpstr>Strategy For Growth (Continued)</vt:lpstr>
      <vt:lpstr>“The art of making the difficult appear effortless”</vt:lpstr>
      <vt:lpstr>Slide 12</vt:lpstr>
      <vt:lpstr>Slide 13</vt:lpstr>
      <vt:lpstr>Slide 14</vt:lpstr>
      <vt:lpstr>National Coffee Drinking Trends 2011</vt:lpstr>
      <vt:lpstr>Slide 16</vt:lpstr>
      <vt:lpstr>Slide 17</vt:lpstr>
      <vt:lpstr>Slide 18</vt:lpstr>
      <vt:lpstr>Slide 19</vt:lpstr>
      <vt:lpstr>Slide 20</vt:lpstr>
      <vt:lpstr>Slide 21</vt:lpstr>
      <vt:lpstr>Slide 22</vt:lpstr>
      <vt:lpstr>Slide 23</vt:lpstr>
      <vt:lpstr>      Demand Index</vt:lpstr>
      <vt:lpstr>Slide 25</vt:lpstr>
      <vt:lpstr>Consumer Coffee Profile Preferences by Division</vt:lpstr>
      <vt:lpstr>Slide 27</vt:lpstr>
      <vt:lpstr>CORE OFFERING</vt:lpstr>
      <vt:lpstr>Building The Core </vt:lpstr>
      <vt:lpstr>Blend Descriptions</vt:lpstr>
      <vt:lpstr>Blend Descriptions (Continued)</vt:lpstr>
      <vt:lpstr>Excellence in Execution</vt:lpstr>
      <vt:lpstr>Slide 33</vt:lpstr>
      <vt:lpstr>Excellence in Execution - Corporate Team</vt:lpstr>
      <vt:lpstr>Excellence In Execution Corporate Team (Continued)</vt:lpstr>
      <vt:lpstr>Excellence In Execution (Continued)</vt:lpstr>
      <vt:lpstr>Excellence in Execution (Continued)</vt:lpstr>
      <vt:lpstr>  “Flawless Execution” Phoenix Test</vt:lpstr>
      <vt:lpstr>  “Flawless Execution” Phoenix Test  (Continued)</vt:lpstr>
      <vt:lpstr>Customer Beverage Training Program</vt:lpstr>
      <vt:lpstr>Customer Beverage Training Program  (Continued)</vt:lpstr>
      <vt:lpstr>Build CPD During All Dayparts</vt:lpstr>
      <vt:lpstr>Development of Proprietary  Cappuccino Products</vt:lpstr>
      <vt:lpstr>Proprietary Cappuccino Growing Afternoon Day Part</vt:lpstr>
      <vt:lpstr> Revolution Tea Program  </vt:lpstr>
      <vt:lpstr>Revolution Tea</vt:lpstr>
      <vt:lpstr>Market Data: Hot Tea</vt:lpstr>
      <vt:lpstr>Market Data: Hot Tea</vt:lpstr>
      <vt:lpstr>Social Media Opportunities</vt:lpstr>
      <vt:lpstr>Slide 50</vt:lpstr>
    </vt:vector>
  </TitlesOfParts>
  <Company>S&amp;D Coffee,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Jennie</dc:creator>
  <cp:lastModifiedBy>ARODY VICTORIA</cp:lastModifiedBy>
  <cp:revision>562</cp:revision>
  <dcterms:created xsi:type="dcterms:W3CDTF">2011-09-08T18:05:25Z</dcterms:created>
  <dcterms:modified xsi:type="dcterms:W3CDTF">2011-09-08T18:24:02Z</dcterms:modified>
</cp:coreProperties>
</file>